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Roboto Slab"/>
      <p:regular r:id="rId18"/>
      <p:bold r:id="rId19"/>
    </p:embeddedFont>
    <p:embeddedFont>
      <p:font typeface="Squada One"/>
      <p:regular r:id="rId20"/>
    </p:embeddedFont>
    <p:embeddedFont>
      <p:font typeface="Roboto Mono"/>
      <p:regular r:id="rId21"/>
      <p:bold r:id="rId22"/>
      <p:italic r:id="rId23"/>
      <p:boldItalic r:id="rId24"/>
    </p:embeddedFont>
    <p:embeddedFont>
      <p:font typeface="Roboto Slab Regular"/>
      <p:regular r:id="rId25"/>
      <p:bold r:id="rId26"/>
    </p:embeddedFont>
    <p:embeddedFont>
      <p:font typeface="Roboto Mono Regular"/>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SquadaOne-regular.fntdata"/><Relationship Id="rId22" Type="http://schemas.openxmlformats.org/officeDocument/2006/relationships/font" Target="fonts/RobotoMono-bold.fntdata"/><Relationship Id="rId21" Type="http://schemas.openxmlformats.org/officeDocument/2006/relationships/font" Target="fonts/RobotoMono-regular.fntdata"/><Relationship Id="rId24" Type="http://schemas.openxmlformats.org/officeDocument/2006/relationships/font" Target="fonts/RobotoMono-boldItalic.fntdata"/><Relationship Id="rId23" Type="http://schemas.openxmlformats.org/officeDocument/2006/relationships/font" Target="fonts/RobotoMon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SlabRegular-bold.fntdata"/><Relationship Id="rId25" Type="http://schemas.openxmlformats.org/officeDocument/2006/relationships/font" Target="fonts/RobotoSlabRegular-regular.fntdata"/><Relationship Id="rId28" Type="http://schemas.openxmlformats.org/officeDocument/2006/relationships/font" Target="fonts/RobotoMonoRegular-bold.fntdata"/><Relationship Id="rId27" Type="http://schemas.openxmlformats.org/officeDocument/2006/relationships/font" Target="fonts/RobotoMonoRegular-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MonoRegular-italic.fntdata"/><Relationship Id="rId7" Type="http://schemas.openxmlformats.org/officeDocument/2006/relationships/slide" Target="slides/slide3.xml"/><Relationship Id="rId8" Type="http://schemas.openxmlformats.org/officeDocument/2006/relationships/slide" Target="slides/slide4.xml"/><Relationship Id="rId30" Type="http://schemas.openxmlformats.org/officeDocument/2006/relationships/font" Target="fonts/RobotoMonoRegular-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RobotoSlab-bold.fntdata"/><Relationship Id="rId18" Type="http://schemas.openxmlformats.org/officeDocument/2006/relationships/font" Target="fonts/RobotoSlab-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tackoverflow.com/questions/24812444/why-are-complex-numbers-in-python-denoted-with-j-instead-of-i#:~:text=5%20Answers&amp;text=It%20appears%20to%20be%2C%20as,follows%20the%20electrical%20engineering%20convention.&amp;text=Bo%C5%A1tjan%20Mejak%3A%20In%20Python%2C%20the,denoted%20with%20an%20'i'."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tackoverflow.com/questions/24812444/why-are-complex-numbers-in-python-denoted-with-j-instead-of-i#:~:text=5%20Answers&amp;text=It%20appears%20to%20be%2C%20as,follows%20the%20electrical%20engineering%20convention.&amp;text=Bo%C5%A1tjan%20Mejak%3A%20In%20Python%2C%20the,denoted%20with%20an%20'i'."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92d0f0316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92d0f0316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92d0f0316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92d0f0316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 few notes here. We will go into much more depth for unpacking lists in the future, they are an extremely powerful tool, and right now is just an overview of how they work. There is so much more to lists like nested indexes with nested lists, but it is important we take things one at a time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94e4ac247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94e4ac247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We are purposely skimming over these two data types, we don’t want to introduce too much to you guys at the beginning. We are almost exclusively going to stick with lists at the beginning, but then we will branch out and start to use these two data types a lot more!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4dfce81f19_0_1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4dfce81f19_0_1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8d5d1e31f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8d5d1e31f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92a4d9f1c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92a4d9f1c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92a4d9f1c3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92a4d9f1c3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92a4d9f1c3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92a4d9f1c3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For Complex Numbers, you have to use j to indicate an imaginary number (instead of the usual i) we see in math class</a:t>
            </a:r>
            <a:endParaRPr/>
          </a:p>
          <a:p>
            <a:pPr indent="0" lvl="0" marL="0" rtl="0" algn="l">
              <a:spcBef>
                <a:spcPts val="0"/>
              </a:spcBef>
              <a:spcAft>
                <a:spcPts val="0"/>
              </a:spcAft>
              <a:buNone/>
            </a:pPr>
            <a:r>
              <a:rPr lang="es"/>
              <a:t>If you want to learn more about that, check out this great </a:t>
            </a:r>
            <a:r>
              <a:rPr lang="es"/>
              <a:t>Stackoverflow</a:t>
            </a:r>
            <a:r>
              <a:rPr lang="es"/>
              <a:t> Post! </a:t>
            </a:r>
            <a:r>
              <a:rPr lang="es" u="sng">
                <a:solidFill>
                  <a:schemeClr val="hlink"/>
                </a:solidFill>
                <a:hlinkClick r:id="rId2"/>
              </a:rPr>
              <a:t>https://stackoverflow.com/questions/24812444/why-are-complex-numbers-in-python-denoted-with-j-instead-of-i#:~:text=5%20Answers&amp;text=It%20appears%20to%20be%2C%20as,follows%20the%20electrical%20engineering%20convention.&amp;text=Bo%C5%A1tjan%20Mejak%3A%20In%20Python%2C%20the,denoted%20with%20an%20'i'.</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9e0d3073c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9e0d3073c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For Complex Numbers, you have to use j to indicate an imaginary number (instead of the usual i) we see in math class</a:t>
            </a:r>
            <a:endParaRPr/>
          </a:p>
          <a:p>
            <a:pPr indent="0" lvl="0" marL="0" rtl="0" algn="l">
              <a:spcBef>
                <a:spcPts val="0"/>
              </a:spcBef>
              <a:spcAft>
                <a:spcPts val="0"/>
              </a:spcAft>
              <a:buNone/>
            </a:pPr>
            <a:r>
              <a:rPr lang="es"/>
              <a:t>If you want to learn more about that, check out this great Stackoverflow Post! </a:t>
            </a:r>
            <a:r>
              <a:rPr lang="es" u="sng">
                <a:solidFill>
                  <a:schemeClr val="hlink"/>
                </a:solidFill>
                <a:hlinkClick r:id="rId2"/>
              </a:rPr>
              <a:t>https://stackoverflow.com/questions/24812444/why-are-complex-numbers-in-python-denoted-with-j-instead-of-i#:~:text=5%20Answers&amp;text=It%20appears%20to%20be%2C%20as,follows%20the%20electrical%20engineering%20convention.&amp;text=Bo%C5%A1tjan%20Mejak%3A%20In%20Python%2C%20the,denoted%20with%20an%20'i'.</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92d0f031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92d0f031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9e0d3073c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9e0d3073c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9" name="Shape 9"/>
        <p:cNvGrpSpPr/>
        <p:nvPr/>
      </p:nvGrpSpPr>
      <p:grpSpPr>
        <a:xfrm>
          <a:off x="0" y="0"/>
          <a:ext cx="0" cy="0"/>
          <a:chOff x="0" y="0"/>
          <a:chExt cx="0" cy="0"/>
        </a:xfrm>
      </p:grpSpPr>
      <p:sp>
        <p:nvSpPr>
          <p:cNvPr id="10" name="Google Shape;10;p2"/>
          <p:cNvSpPr/>
          <p:nvPr/>
        </p:nvSpPr>
        <p:spPr>
          <a:xfrm>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19" name="Google Shape;19;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2"/>
          <p:cNvGrpSpPr/>
          <p:nvPr/>
        </p:nvGrpSpPr>
        <p:grpSpPr>
          <a:xfrm>
            <a:off x="3997828" y="2247423"/>
            <a:ext cx="5146850" cy="899100"/>
            <a:chOff x="3297875" y="1761075"/>
            <a:chExt cx="5846700" cy="899100"/>
          </a:xfrm>
        </p:grpSpPr>
        <p:cxnSp>
          <p:nvCxnSpPr>
            <p:cNvPr id="22" name="Google Shape;22;p2"/>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3" name="Google Shape;23;p2"/>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
        <p:nvSpPr>
          <p:cNvPr id="24" name="Google Shape;24;p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115" name="Shape 115"/>
        <p:cNvGrpSpPr/>
        <p:nvPr/>
      </p:nvGrpSpPr>
      <p:grpSpPr>
        <a:xfrm>
          <a:off x="0" y="0"/>
          <a:ext cx="0" cy="0"/>
          <a:chOff x="0" y="0"/>
          <a:chExt cx="0" cy="0"/>
        </a:xfrm>
      </p:grpSpPr>
      <p:sp>
        <p:nvSpPr>
          <p:cNvPr id="116" name="Google Shape;116;p11"/>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19" name="Google Shape;119;p11"/>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120" name="Google Shape;120;p11"/>
          <p:cNvGrpSpPr/>
          <p:nvPr/>
        </p:nvGrpSpPr>
        <p:grpSpPr>
          <a:xfrm>
            <a:off x="5892456" y="-140013"/>
            <a:ext cx="1646100" cy="3802200"/>
            <a:chOff x="5892456" y="-140013"/>
            <a:chExt cx="1646100" cy="3802200"/>
          </a:xfrm>
        </p:grpSpPr>
        <p:cxnSp>
          <p:nvCxnSpPr>
            <p:cNvPr id="121" name="Google Shape;121;p11"/>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22" name="Google Shape;122;p11"/>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23" name="Google Shape;123;p11"/>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24" name="Google Shape;124;p1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125" name="Shape 125"/>
        <p:cNvGrpSpPr/>
        <p:nvPr/>
      </p:nvGrpSpPr>
      <p:grpSpPr>
        <a:xfrm>
          <a:off x="0" y="0"/>
          <a:ext cx="0" cy="0"/>
          <a:chOff x="0" y="0"/>
          <a:chExt cx="0" cy="0"/>
        </a:xfrm>
      </p:grpSpPr>
      <p:sp>
        <p:nvSpPr>
          <p:cNvPr id="126" name="Google Shape;126;p12"/>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2"/>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2"/>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29" name="Google Shape;129;p12"/>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130" name="Google Shape;130;p12"/>
          <p:cNvGrpSpPr/>
          <p:nvPr/>
        </p:nvGrpSpPr>
        <p:grpSpPr>
          <a:xfrm>
            <a:off x="1602929" y="-140013"/>
            <a:ext cx="1646100" cy="3802200"/>
            <a:chOff x="1602929" y="-140013"/>
            <a:chExt cx="1646100" cy="3802200"/>
          </a:xfrm>
        </p:grpSpPr>
        <p:cxnSp>
          <p:nvCxnSpPr>
            <p:cNvPr id="131" name="Google Shape;131;p12"/>
            <p:cNvCxnSpPr>
              <a:stCxn id="12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32" name="Google Shape;132;p12"/>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33" name="Google Shape;133;p12"/>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134" name="Google Shape;134;p1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135" name="Shape 135"/>
        <p:cNvGrpSpPr/>
        <p:nvPr/>
      </p:nvGrpSpPr>
      <p:grpSpPr>
        <a:xfrm>
          <a:off x="0" y="0"/>
          <a:ext cx="0" cy="0"/>
          <a:chOff x="0" y="0"/>
          <a:chExt cx="0" cy="0"/>
        </a:xfrm>
      </p:grpSpPr>
      <p:sp>
        <p:nvSpPr>
          <p:cNvPr id="136" name="Google Shape;136;p13"/>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37" name="Google Shape;137;p13"/>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38" name="Google Shape;138;p1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1" name="Google Shape;141;p13"/>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42" name="Google Shape;142;p13"/>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43" name="Google Shape;143;p13"/>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44" name="Google Shape;144;p1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145" name="Shape 145"/>
        <p:cNvGrpSpPr/>
        <p:nvPr/>
      </p:nvGrpSpPr>
      <p:grpSpPr>
        <a:xfrm>
          <a:off x="0" y="0"/>
          <a:ext cx="0" cy="0"/>
          <a:chOff x="0" y="0"/>
          <a:chExt cx="0" cy="0"/>
        </a:xfrm>
      </p:grpSpPr>
      <p:sp>
        <p:nvSpPr>
          <p:cNvPr id="146" name="Google Shape;146;p14"/>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47" name="Google Shape;147;p14"/>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48" name="Google Shape;148;p14"/>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4"/>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1" name="Google Shape;151;p14"/>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52" name="Google Shape;152;p14"/>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53" name="Google Shape;153;p14"/>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54" name="Google Shape;154;p1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155" name="Shape 155"/>
        <p:cNvGrpSpPr/>
        <p:nvPr/>
      </p:nvGrpSpPr>
      <p:grpSpPr>
        <a:xfrm>
          <a:off x="0" y="0"/>
          <a:ext cx="0" cy="0"/>
          <a:chOff x="0" y="0"/>
          <a:chExt cx="0" cy="0"/>
        </a:xfrm>
      </p:grpSpPr>
      <p:sp>
        <p:nvSpPr>
          <p:cNvPr id="156" name="Google Shape;156;p1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5"/>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5"/>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0" name="Google Shape;160;p15"/>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1" name="Google Shape;161;p1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162" name="Shape 162"/>
        <p:cNvGrpSpPr/>
        <p:nvPr/>
      </p:nvGrpSpPr>
      <p:grpSpPr>
        <a:xfrm>
          <a:off x="0" y="0"/>
          <a:ext cx="0" cy="0"/>
          <a:chOff x="0" y="0"/>
          <a:chExt cx="0" cy="0"/>
        </a:xfrm>
      </p:grpSpPr>
      <p:sp>
        <p:nvSpPr>
          <p:cNvPr id="163" name="Google Shape;163;p1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6"/>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6"/>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67" name="Google Shape;167;p1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168" name="Shape 168"/>
        <p:cNvGrpSpPr/>
        <p:nvPr/>
      </p:nvGrpSpPr>
      <p:grpSpPr>
        <a:xfrm>
          <a:off x="0" y="0"/>
          <a:ext cx="0" cy="0"/>
          <a:chOff x="0" y="0"/>
          <a:chExt cx="0" cy="0"/>
        </a:xfrm>
      </p:grpSpPr>
      <p:sp>
        <p:nvSpPr>
          <p:cNvPr id="169" name="Google Shape;169;p17"/>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0" name="Google Shape;170;p17"/>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7"/>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7"/>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7"/>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4" name="Google Shape;174;p1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175" name="Shape 175"/>
        <p:cNvGrpSpPr/>
        <p:nvPr/>
      </p:nvGrpSpPr>
      <p:grpSpPr>
        <a:xfrm>
          <a:off x="0" y="0"/>
          <a:ext cx="0" cy="0"/>
          <a:chOff x="0" y="0"/>
          <a:chExt cx="0" cy="0"/>
        </a:xfrm>
      </p:grpSpPr>
      <p:sp>
        <p:nvSpPr>
          <p:cNvPr id="176" name="Google Shape;176;p18"/>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8"/>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8"/>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79" name="Google Shape;179;p18"/>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80" name="Google Shape;180;p1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181" name="Shape 181"/>
        <p:cNvGrpSpPr/>
        <p:nvPr/>
      </p:nvGrpSpPr>
      <p:grpSpPr>
        <a:xfrm>
          <a:off x="0" y="0"/>
          <a:ext cx="0" cy="0"/>
          <a:chOff x="0" y="0"/>
          <a:chExt cx="0" cy="0"/>
        </a:xfrm>
      </p:grpSpPr>
      <p:sp>
        <p:nvSpPr>
          <p:cNvPr id="182" name="Google Shape;182;p19"/>
          <p:cNvSpPr/>
          <p:nvPr/>
        </p:nvSpPr>
        <p:spPr>
          <a:xfrm>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85" name="Google Shape;185;p19"/>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86" name="Google Shape;186;p19"/>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87" name="Google Shape;187;p19"/>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88" name="Google Shape;188;p19"/>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89" name="Google Shape;189;p19"/>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90" name="Google Shape;190;p1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191" name="Shape 191"/>
        <p:cNvGrpSpPr/>
        <p:nvPr/>
      </p:nvGrpSpPr>
      <p:grpSpPr>
        <a:xfrm>
          <a:off x="0" y="0"/>
          <a:ext cx="0" cy="0"/>
          <a:chOff x="0" y="0"/>
          <a:chExt cx="0" cy="0"/>
        </a:xfrm>
      </p:grpSpPr>
      <p:sp>
        <p:nvSpPr>
          <p:cNvPr id="192" name="Google Shape;192;p20"/>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97" name="Google Shape;197;p20"/>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98" name="Google Shape;198;p2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5" name="Shape 25"/>
        <p:cNvGrpSpPr/>
        <p:nvPr/>
      </p:nvGrpSpPr>
      <p:grpSpPr>
        <a:xfrm>
          <a:off x="0" y="0"/>
          <a:ext cx="0" cy="0"/>
          <a:chOff x="0" y="0"/>
          <a:chExt cx="0" cy="0"/>
        </a:xfrm>
      </p:grpSpPr>
      <p:sp>
        <p:nvSpPr>
          <p:cNvPr id="26" name="Google Shape;26;p3"/>
          <p:cNvSpPr/>
          <p:nvPr/>
        </p:nvSpPr>
        <p:spPr>
          <a:xfrm flipH="1">
            <a:off x="59"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6" name="Google Shape;36;p3"/>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37" name="Google Shape;37;p3"/>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
        <p:nvSpPr>
          <p:cNvPr id="38" name="Google Shape;38;p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824">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199" name="Shape 199"/>
        <p:cNvGrpSpPr/>
        <p:nvPr/>
      </p:nvGrpSpPr>
      <p:grpSpPr>
        <a:xfrm>
          <a:off x="0" y="0"/>
          <a:ext cx="0" cy="0"/>
          <a:chOff x="0" y="0"/>
          <a:chExt cx="0" cy="0"/>
        </a:xfrm>
      </p:grpSpPr>
      <p:sp>
        <p:nvSpPr>
          <p:cNvPr id="200" name="Google Shape;200;p21"/>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04" name="Google Shape;204;p21"/>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205" name="Google Shape;205;p21"/>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207" name="Shape 207"/>
        <p:cNvGrpSpPr/>
        <p:nvPr/>
      </p:nvGrpSpPr>
      <p:grpSpPr>
        <a:xfrm>
          <a:off x="0" y="0"/>
          <a:ext cx="0" cy="0"/>
          <a:chOff x="0" y="0"/>
          <a:chExt cx="0" cy="0"/>
        </a:xfrm>
      </p:grpSpPr>
      <p:sp>
        <p:nvSpPr>
          <p:cNvPr id="208" name="Google Shape;208;p22"/>
          <p:cNvSpPr txBox="1"/>
          <p:nvPr>
            <p:ph type="ctrTitle"/>
          </p:nvPr>
        </p:nvSpPr>
        <p:spPr>
          <a:xfrm>
            <a:off x="1029365" y="892950"/>
            <a:ext cx="22752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1800">
                <a:solidFill>
                  <a:srgbClr val="9C1B40"/>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209" name="Google Shape;209;p22"/>
          <p:cNvSpPr txBox="1"/>
          <p:nvPr>
            <p:ph idx="1" type="subTitle"/>
          </p:nvPr>
        </p:nvSpPr>
        <p:spPr>
          <a:xfrm>
            <a:off x="1029365" y="2982500"/>
            <a:ext cx="21894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rgbClr val="9C1B40"/>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
        <p:nvSpPr>
          <p:cNvPr id="210" name="Google Shape;210;p2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211" name="Shape 211"/>
        <p:cNvGrpSpPr/>
        <p:nvPr/>
      </p:nvGrpSpPr>
      <p:grpSpPr>
        <a:xfrm>
          <a:off x="0" y="0"/>
          <a:ext cx="0" cy="0"/>
          <a:chOff x="0" y="0"/>
          <a:chExt cx="0" cy="0"/>
        </a:xfrm>
      </p:grpSpPr>
      <p:sp>
        <p:nvSpPr>
          <p:cNvPr id="212" name="Google Shape;212;p2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213" name="Shape 213"/>
        <p:cNvGrpSpPr/>
        <p:nvPr/>
      </p:nvGrpSpPr>
      <p:grpSpPr>
        <a:xfrm>
          <a:off x="0" y="0"/>
          <a:ext cx="0" cy="0"/>
          <a:chOff x="0" y="0"/>
          <a:chExt cx="0" cy="0"/>
        </a:xfrm>
      </p:grpSpPr>
      <p:sp>
        <p:nvSpPr>
          <p:cNvPr id="214" name="Google Shape;214;p2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39" name="Shape 39"/>
        <p:cNvGrpSpPr/>
        <p:nvPr/>
      </p:nvGrpSpPr>
      <p:grpSpPr>
        <a:xfrm>
          <a:off x="0" y="0"/>
          <a:ext cx="0" cy="0"/>
          <a:chOff x="0" y="0"/>
          <a:chExt cx="0" cy="0"/>
        </a:xfrm>
      </p:grpSpPr>
      <p:sp>
        <p:nvSpPr>
          <p:cNvPr id="40" name="Google Shape;40;p4"/>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43" name="Google Shape;43;p4"/>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44" name="Google Shape;44;p4"/>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46" name="Shape 46"/>
        <p:cNvGrpSpPr/>
        <p:nvPr/>
      </p:nvGrpSpPr>
      <p:grpSpPr>
        <a:xfrm>
          <a:off x="0" y="0"/>
          <a:ext cx="0" cy="0"/>
          <a:chOff x="0" y="0"/>
          <a:chExt cx="0" cy="0"/>
        </a:xfrm>
      </p:grpSpPr>
      <p:sp>
        <p:nvSpPr>
          <p:cNvPr id="47" name="Google Shape;47;p5"/>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51" name="Google Shape;51;p5"/>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52" name="Google Shape;52;p5"/>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3" name="Google Shape;53;p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54" name="Shape 54"/>
        <p:cNvGrpSpPr/>
        <p:nvPr/>
      </p:nvGrpSpPr>
      <p:grpSpPr>
        <a:xfrm>
          <a:off x="0" y="0"/>
          <a:ext cx="0" cy="0"/>
          <a:chOff x="0" y="0"/>
          <a:chExt cx="0" cy="0"/>
        </a:xfrm>
      </p:grpSpPr>
      <p:sp>
        <p:nvSpPr>
          <p:cNvPr id="55" name="Google Shape;55;p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58" name="Google Shape;58;p6"/>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59" name="Google Shape;59;p6"/>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61" name="Shape 61"/>
        <p:cNvGrpSpPr/>
        <p:nvPr/>
      </p:nvGrpSpPr>
      <p:grpSpPr>
        <a:xfrm>
          <a:off x="0" y="0"/>
          <a:ext cx="0" cy="0"/>
          <a:chOff x="0" y="0"/>
          <a:chExt cx="0" cy="0"/>
        </a:xfrm>
      </p:grpSpPr>
      <p:sp>
        <p:nvSpPr>
          <p:cNvPr id="62" name="Google Shape;62;p7"/>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65" name="Google Shape;65;p7"/>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66" name="Google Shape;66;p7"/>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7" name="Google Shape;67;p7"/>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 name="Google Shape;68;p7"/>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9" name="Google Shape;69;p7"/>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0" name="Google Shape;70;p7"/>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1" name="Google Shape;71;p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72" name="Shape 72"/>
        <p:cNvGrpSpPr/>
        <p:nvPr/>
      </p:nvGrpSpPr>
      <p:grpSpPr>
        <a:xfrm>
          <a:off x="0" y="0"/>
          <a:ext cx="0" cy="0"/>
          <a:chOff x="0" y="0"/>
          <a:chExt cx="0" cy="0"/>
        </a:xfrm>
      </p:grpSpPr>
      <p:sp>
        <p:nvSpPr>
          <p:cNvPr id="73" name="Google Shape;73;p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6" name="Google Shape;76;p8"/>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7" name="Google Shape;77;p8"/>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8" name="Google Shape;78;p8"/>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9" name="Google Shape;79;p8"/>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0" name="Google Shape;80;p8"/>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1" name="Google Shape;81;p8"/>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2" name="Google Shape;82;p8"/>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3" name="Google Shape;83;p8"/>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4" name="Google Shape;84;p8"/>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5" name="Google Shape;85;p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86" name="Shape 86"/>
        <p:cNvGrpSpPr/>
        <p:nvPr/>
      </p:nvGrpSpPr>
      <p:grpSpPr>
        <a:xfrm>
          <a:off x="0" y="0"/>
          <a:ext cx="0" cy="0"/>
          <a:chOff x="0" y="0"/>
          <a:chExt cx="0" cy="0"/>
        </a:xfrm>
      </p:grpSpPr>
      <p:sp>
        <p:nvSpPr>
          <p:cNvPr id="87" name="Google Shape;87;p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0" name="Google Shape;90;p9"/>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1" name="Google Shape;91;p9"/>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2" name="Google Shape;92;p9"/>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3" name="Google Shape;93;p9"/>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4" name="Google Shape;94;p9"/>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5" name="Google Shape;95;p9"/>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96" name="Google Shape;96;p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97" name="Shape 97"/>
        <p:cNvGrpSpPr/>
        <p:nvPr/>
      </p:nvGrpSpPr>
      <p:grpSpPr>
        <a:xfrm>
          <a:off x="0" y="0"/>
          <a:ext cx="0" cy="0"/>
          <a:chOff x="0" y="0"/>
          <a:chExt cx="0" cy="0"/>
        </a:xfrm>
      </p:grpSpPr>
      <p:sp>
        <p:nvSpPr>
          <p:cNvPr id="98" name="Google Shape;98;p1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1" name="Google Shape;101;p10"/>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2" name="Google Shape;102;p10"/>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103" name="Google Shape;103;p10"/>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104" name="Google Shape;104;p10"/>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5" name="Google Shape;105;p10"/>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6" name="Google Shape;106;p10"/>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7" name="Google Shape;107;p1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08" name="Google Shape;108;p10"/>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9" name="Google Shape;109;p10"/>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10" name="Google Shape;110;p10"/>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11" name="Google Shape;111;p10"/>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12" name="Google Shape;112;p10"/>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13" name="Google Shape;113;p10"/>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14" name="Google Shape;114;p1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242637"/>
            </a:gs>
            <a:gs pos="51000">
              <a:srgbClr val="242637"/>
            </a:gs>
            <a:gs pos="100000">
              <a:srgbClr val="33364F"/>
            </a:gs>
          </a:gsLst>
          <a:lin ang="1890073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
        <p:nvSpPr>
          <p:cNvPr id="8" name="Google Shape;8;p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hyperlink" Target="https://www.programiz.com/python-programming/lis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hyperlink" Target="https://www.programiz.com/python-programming/dictionary" TargetMode="External"/><Relationship Id="rId4" Type="http://schemas.openxmlformats.org/officeDocument/2006/relationships/hyperlink" Target="https://realpython.com/python-dicts/" TargetMode="External"/><Relationship Id="rId5" Type="http://schemas.openxmlformats.org/officeDocument/2006/relationships/hyperlink" Target="https://www.programiz.com/python-programming/tuple" TargetMode="External"/><Relationship Id="rId6" Type="http://schemas.openxmlformats.org/officeDocument/2006/relationships/hyperlink" Target="https://openbookproject.net/thinkcs/python/english3e/tuples.html#:~:text=9.1.,are%20used%20for%20grouping%20data&amp;text=A%20tuple%20lets%20us%20%E2%80%9Cchunk,same%20sequence%20operations%20as%20strings.&amp;text=So%20like%20strings%2C%20tuples%20are,memory%2C%20it%20cannot%20be%20changed."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mailto:asareen@raleighcharterhs.org" TargetMode="External"/><Relationship Id="rId4" Type="http://schemas.openxmlformats.org/officeDocument/2006/relationships/hyperlink" Target="mailto:fcutuiba@raleighcharterhs.org" TargetMode="External"/><Relationship Id="rId5" Type="http://schemas.openxmlformats.org/officeDocument/2006/relationships/hyperlink" Target="mailto:kpiryani@raleighcharterhs.or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hyperlink" Target="https://problemsolvingwithpython.com/04-Data-Types-and-Variables/04.01-Numeric-Data-Types/" TargetMode="External"/><Relationship Id="rId4" Type="http://schemas.openxmlformats.org/officeDocument/2006/relationships/hyperlink" Target="https://www.digitalocean.com/community/tutorials/how-to-write-comments-in-python-3"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hyperlink" Target="https://repl.it/login?goto=%2Frepl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hyperlink" Target="https://www.fullstackpython.com/blog/python-basic-data-types-booleans.html" TargetMode="External"/><Relationship Id="rId4" Type="http://schemas.openxmlformats.org/officeDocument/2006/relationships/hyperlink" Target="https://www.digitalocean.com/community/tutorials/understanding-boolean-logic-in-python-3"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hyperlink" Target="https://www.programiz.com/python-programming/string" TargetMode="External"/><Relationship Id="rId4" Type="http://schemas.openxmlformats.org/officeDocument/2006/relationships/hyperlink" Target="https://realpython.com/python-encodings-guid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5"/>
          <p:cNvSpPr txBox="1"/>
          <p:nvPr>
            <p:ph type="ctrTitle"/>
          </p:nvPr>
        </p:nvSpPr>
        <p:spPr>
          <a:xfrm flipH="1">
            <a:off x="3945600" y="1536725"/>
            <a:ext cx="4470600" cy="142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WELCOME TO COMPUTER SCIENCE CLUB!  </a:t>
            </a:r>
            <a:endParaRPr>
              <a:solidFill>
                <a:srgbClr val="FFFFFF"/>
              </a:solidFill>
            </a:endParaRPr>
          </a:p>
        </p:txBody>
      </p:sp>
      <p:sp>
        <p:nvSpPr>
          <p:cNvPr id="220" name="Google Shape;220;p25"/>
          <p:cNvSpPr txBox="1"/>
          <p:nvPr/>
        </p:nvSpPr>
        <p:spPr>
          <a:xfrm>
            <a:off x="4297250" y="3264150"/>
            <a:ext cx="45279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After backtracking to Flowcharts, we are back to programming!</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4"/>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t/>
            </a:r>
            <a:endParaRPr/>
          </a:p>
          <a:p>
            <a:pPr indent="0" lvl="0" marL="0" rtl="0" algn="r">
              <a:spcBef>
                <a:spcPts val="0"/>
              </a:spcBef>
              <a:spcAft>
                <a:spcPts val="0"/>
              </a:spcAft>
              <a:buNone/>
            </a:pPr>
            <a:r>
              <a:t/>
            </a:r>
            <a:endParaRPr/>
          </a:p>
          <a:p>
            <a:pPr indent="457200" lvl="0" marL="0" rtl="0" algn="r">
              <a:spcBef>
                <a:spcPts val="0"/>
              </a:spcBef>
              <a:spcAft>
                <a:spcPts val="0"/>
              </a:spcAft>
              <a:buNone/>
            </a:pPr>
            <a:r>
              <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rPr lang="es"/>
              <a:t>Working with Data Types</a:t>
            </a:r>
            <a:endParaRPr/>
          </a:p>
        </p:txBody>
      </p:sp>
      <p:sp>
        <p:nvSpPr>
          <p:cNvPr id="302" name="Google Shape;302;p34"/>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02</a:t>
            </a:r>
            <a:endParaRPr/>
          </a:p>
        </p:txBody>
      </p:sp>
      <p:sp>
        <p:nvSpPr>
          <p:cNvPr id="303" name="Google Shape;303;p34"/>
          <p:cNvSpPr txBox="1"/>
          <p:nvPr>
            <p:ph idx="1" type="subTitle"/>
          </p:nvPr>
        </p:nvSpPr>
        <p:spPr>
          <a:xfrm>
            <a:off x="4596231" y="2800213"/>
            <a:ext cx="26553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100"/>
              <a:t>Now that you have </a:t>
            </a:r>
            <a:r>
              <a:rPr lang="es" sz="1100"/>
              <a:t>reviewed</a:t>
            </a:r>
            <a:r>
              <a:rPr lang="es" sz="1100"/>
              <a:t>/learned some of the basic data </a:t>
            </a:r>
            <a:r>
              <a:rPr lang="es" sz="1100"/>
              <a:t>types</a:t>
            </a:r>
            <a:r>
              <a:rPr lang="es" sz="1100"/>
              <a:t>, lets dive further into them along with logical operators!</a:t>
            </a:r>
            <a:endParaRPr sz="11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5"/>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Lists</a:t>
            </a:r>
            <a:endParaRPr sz="1800">
              <a:solidFill>
                <a:srgbClr val="FFFFFF"/>
              </a:solidFill>
              <a:latin typeface="Squada One"/>
              <a:ea typeface="Squada One"/>
              <a:cs typeface="Squada One"/>
              <a:sym typeface="Squada One"/>
            </a:endParaRPr>
          </a:p>
        </p:txBody>
      </p:sp>
      <p:sp>
        <p:nvSpPr>
          <p:cNvPr id="309" name="Google Shape;309;p35"/>
          <p:cNvSpPr txBox="1"/>
          <p:nvPr/>
        </p:nvSpPr>
        <p:spPr>
          <a:xfrm>
            <a:off x="186600" y="787225"/>
            <a:ext cx="4211700" cy="4278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Lists are one of the most useful aspects of Python, and like other data types, they are unique to Python!</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u="sng">
                <a:solidFill>
                  <a:schemeClr val="hlink"/>
                </a:solidFill>
                <a:latin typeface="Roboto Slab Regular"/>
                <a:ea typeface="Roboto Slab Regular"/>
                <a:cs typeface="Roboto Slab Regular"/>
                <a:sym typeface="Roboto Slab Regular"/>
                <a:hlinkClick r:id="rId3"/>
              </a:rPr>
              <a:t>Lists </a:t>
            </a:r>
            <a:r>
              <a:rPr lang="es" sz="1200">
                <a:solidFill>
                  <a:srgbClr val="FFFFFF"/>
                </a:solidFill>
                <a:latin typeface="Roboto Slab Regular"/>
                <a:ea typeface="Roboto Slab Regular"/>
                <a:cs typeface="Roboto Slab Regular"/>
                <a:sym typeface="Roboto Slab Regular"/>
              </a:rPr>
              <a:t>are denoted with brackets </a:t>
            </a:r>
            <a:r>
              <a:rPr b="1" lang="es" sz="1200">
                <a:solidFill>
                  <a:srgbClr val="FFFFFF"/>
                </a:solidFill>
                <a:latin typeface="Roboto Slab"/>
                <a:ea typeface="Roboto Slab"/>
                <a:cs typeface="Roboto Slab"/>
                <a:sym typeface="Roboto Slab"/>
              </a:rPr>
              <a:t>[ ]</a:t>
            </a:r>
            <a:r>
              <a:rPr lang="es" sz="1200">
                <a:solidFill>
                  <a:srgbClr val="FFFFFF"/>
                </a:solidFill>
                <a:latin typeface="Roboto Slab Regular"/>
                <a:ea typeface="Roboto Slab Regular"/>
                <a:cs typeface="Roboto Slab Regular"/>
                <a:sym typeface="Roboto Slab Regular"/>
              </a:rPr>
              <a:t>, and they can have any data you want in them (strings, numbers, floats, etc…)</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Each object in a list is separated by a comma (think about lists of objects in English, same idea!)</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We can even have lists inside of lists</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When we want to grab something from a list (the term which is used is called “unpacking”), we can use list indexing </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Put the name of the variable which your list is stored in and then the number which your object is located</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a:buChar char="○"/>
            </a:pPr>
            <a:r>
              <a:rPr b="1" lang="es" sz="1200" u="sng">
                <a:solidFill>
                  <a:srgbClr val="FFFFFF"/>
                </a:solidFill>
                <a:latin typeface="Roboto Slab"/>
                <a:ea typeface="Roboto Slab"/>
                <a:cs typeface="Roboto Slab"/>
                <a:sym typeface="Roboto Slab"/>
              </a:rPr>
              <a:t>NOTE! </a:t>
            </a:r>
            <a:r>
              <a:rPr lang="es" sz="1200">
                <a:solidFill>
                  <a:srgbClr val="FFFFFF"/>
                </a:solidFill>
                <a:latin typeface="Roboto Slab Regular"/>
                <a:ea typeface="Roboto Slab Regular"/>
                <a:cs typeface="Roboto Slab Regular"/>
                <a:sym typeface="Roboto Slab Regular"/>
              </a:rPr>
              <a:t>For all languages (not just Python) counting starts at 0, not 1! (so for favorite_colors on the right, the object at index 0 would be red)</a:t>
            </a:r>
            <a:endParaRPr sz="1200">
              <a:solidFill>
                <a:srgbClr val="FFFFFF"/>
              </a:solidFill>
              <a:latin typeface="Roboto Slab Regular"/>
              <a:ea typeface="Roboto Slab Regular"/>
              <a:cs typeface="Roboto Slab Regular"/>
              <a:sym typeface="Roboto Slab Regular"/>
            </a:endParaRPr>
          </a:p>
          <a:p>
            <a:pPr indent="0" lvl="0" marL="914400" rtl="0" algn="l">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sp>
        <p:nvSpPr>
          <p:cNvPr id="310" name="Google Shape;310;p35"/>
          <p:cNvSpPr txBox="1"/>
          <p:nvPr/>
        </p:nvSpPr>
        <p:spPr>
          <a:xfrm>
            <a:off x="4785150" y="460900"/>
            <a:ext cx="4065300" cy="6447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integer_list = [</a:t>
            </a:r>
            <a:r>
              <a:rPr lang="es" sz="1900">
                <a:solidFill>
                  <a:srgbClr val="FBC02D"/>
                </a:solidFill>
                <a:latin typeface="Roboto Mono"/>
                <a:ea typeface="Roboto Mono"/>
                <a:cs typeface="Roboto Mono"/>
                <a:sym typeface="Roboto Mono"/>
              </a:rPr>
              <a:t>1</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2</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3</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4</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5</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p:txBody>
      </p:sp>
      <p:sp>
        <p:nvSpPr>
          <p:cNvPr id="311" name="Google Shape;311;p35"/>
          <p:cNvSpPr txBox="1"/>
          <p:nvPr/>
        </p:nvSpPr>
        <p:spPr>
          <a:xfrm>
            <a:off x="4747650" y="1376575"/>
            <a:ext cx="4140300" cy="9297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favorite_colors = [</a:t>
            </a:r>
            <a:r>
              <a:rPr lang="es" sz="1900">
                <a:solidFill>
                  <a:srgbClr val="9CCC65"/>
                </a:solidFill>
                <a:latin typeface="Roboto Mono"/>
                <a:ea typeface="Roboto Mono"/>
                <a:cs typeface="Roboto Mono"/>
                <a:sym typeface="Roboto Mono"/>
              </a:rPr>
              <a:t>"red"</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"green"</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"blue"</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p:txBody>
      </p:sp>
      <p:sp>
        <p:nvSpPr>
          <p:cNvPr id="312" name="Google Shape;312;p35"/>
          <p:cNvSpPr txBox="1"/>
          <p:nvPr/>
        </p:nvSpPr>
        <p:spPr>
          <a:xfrm>
            <a:off x="4747650" y="2681000"/>
            <a:ext cx="4140300" cy="9297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random_list = [</a:t>
            </a:r>
            <a:r>
              <a:rPr lang="es" sz="1900">
                <a:solidFill>
                  <a:srgbClr val="FBC02D"/>
                </a:solidFill>
                <a:latin typeface="Roboto Mono"/>
                <a:ea typeface="Roboto Mono"/>
                <a:cs typeface="Roboto Mono"/>
                <a:sym typeface="Roboto Mono"/>
              </a:rPr>
              <a:t>11</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"water"</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212.432</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p:txBody>
      </p:sp>
      <p:sp>
        <p:nvSpPr>
          <p:cNvPr id="313" name="Google Shape;313;p35"/>
          <p:cNvSpPr txBox="1"/>
          <p:nvPr/>
        </p:nvSpPr>
        <p:spPr>
          <a:xfrm>
            <a:off x="4666350" y="3885175"/>
            <a:ext cx="4302900" cy="9297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(integer_list[</a:t>
            </a:r>
            <a:r>
              <a:rPr lang="es" sz="1900">
                <a:solidFill>
                  <a:srgbClr val="FBC02D"/>
                </a:solidFill>
                <a:latin typeface="Roboto Mono"/>
                <a:ea typeface="Roboto Mono"/>
                <a:cs typeface="Roboto Mono"/>
                <a:sym typeface="Roboto Mono"/>
              </a:rPr>
              <a:t>0</a:t>
            </a:r>
            <a:r>
              <a:rPr lang="es" sz="1900">
                <a:solidFill>
                  <a:srgbClr val="ECEFF1"/>
                </a:solidFill>
                <a:latin typeface="Roboto Mono"/>
                <a:ea typeface="Roboto Mono"/>
                <a:cs typeface="Roboto Mono"/>
                <a:sym typeface="Roboto Mono"/>
              </a:rPr>
              <a:t>]) </a:t>
            </a:r>
            <a:r>
              <a:rPr lang="es" sz="1900">
                <a:solidFill>
                  <a:srgbClr val="F06292"/>
                </a:solidFill>
                <a:latin typeface="Roboto Mono"/>
                <a:ea typeface="Roboto Mono"/>
                <a:cs typeface="Roboto Mono"/>
                <a:sym typeface="Roboto Mono"/>
              </a:rPr>
              <a:t>#1</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(integer_list[</a:t>
            </a:r>
            <a:r>
              <a:rPr lang="es" sz="1900">
                <a:solidFill>
                  <a:srgbClr val="FBC02D"/>
                </a:solidFill>
                <a:latin typeface="Roboto Mono"/>
                <a:ea typeface="Roboto Mono"/>
                <a:cs typeface="Roboto Mono"/>
                <a:sym typeface="Roboto Mono"/>
              </a:rPr>
              <a:t>4</a:t>
            </a:r>
            <a:r>
              <a:rPr lang="es" sz="1900">
                <a:solidFill>
                  <a:srgbClr val="ECEFF1"/>
                </a:solidFill>
                <a:latin typeface="Roboto Mono"/>
                <a:ea typeface="Roboto Mono"/>
                <a:cs typeface="Roboto Mono"/>
                <a:sym typeface="Roboto Mono"/>
              </a:rPr>
              <a:t>]) </a:t>
            </a:r>
            <a:r>
              <a:rPr lang="es" sz="1900">
                <a:solidFill>
                  <a:srgbClr val="F06292"/>
                </a:solidFill>
                <a:latin typeface="Roboto Mono"/>
                <a:ea typeface="Roboto Mono"/>
                <a:cs typeface="Roboto Mono"/>
                <a:sym typeface="Roboto Mono"/>
              </a:rPr>
              <a:t>#5</a:t>
            </a:r>
            <a:endParaRPr sz="1900">
              <a:solidFill>
                <a:srgbClr val="F06292"/>
              </a:solidFill>
              <a:latin typeface="Roboto Mono"/>
              <a:ea typeface="Roboto Mono"/>
              <a:cs typeface="Roboto Mono"/>
              <a:sym typeface="Roboto Mono"/>
            </a:endParaRPr>
          </a:p>
        </p:txBody>
      </p:sp>
      <p:grpSp>
        <p:nvGrpSpPr>
          <p:cNvPr id="314" name="Google Shape;314;p35"/>
          <p:cNvGrpSpPr/>
          <p:nvPr/>
        </p:nvGrpSpPr>
        <p:grpSpPr>
          <a:xfrm>
            <a:off x="772501" y="298089"/>
            <a:ext cx="253528" cy="333565"/>
            <a:chOff x="-3462150" y="2046625"/>
            <a:chExt cx="224500" cy="291450"/>
          </a:xfrm>
        </p:grpSpPr>
        <p:sp>
          <p:nvSpPr>
            <p:cNvPr id="315" name="Google Shape;315;p35"/>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5"/>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5"/>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5"/>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5"/>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5"/>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5"/>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6"/>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Dictionaries and Tuples</a:t>
            </a:r>
            <a:endParaRPr sz="1800">
              <a:solidFill>
                <a:srgbClr val="FFFFFF"/>
              </a:solidFill>
              <a:latin typeface="Squada One"/>
              <a:ea typeface="Squada One"/>
              <a:cs typeface="Squada One"/>
              <a:sym typeface="Squada One"/>
            </a:endParaRPr>
          </a:p>
        </p:txBody>
      </p:sp>
      <p:sp>
        <p:nvSpPr>
          <p:cNvPr id="327" name="Google Shape;327;p36"/>
          <p:cNvSpPr txBox="1"/>
          <p:nvPr/>
        </p:nvSpPr>
        <p:spPr>
          <a:xfrm>
            <a:off x="186600" y="787225"/>
            <a:ext cx="4211700" cy="4278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Slab"/>
              <a:buChar char="●"/>
            </a:pPr>
            <a:r>
              <a:rPr b="1" lang="es" sz="1200" u="sng">
                <a:solidFill>
                  <a:srgbClr val="FFFFFF"/>
                </a:solidFill>
                <a:latin typeface="Roboto Slab"/>
                <a:ea typeface="Roboto Slab"/>
                <a:cs typeface="Roboto Slab"/>
                <a:sym typeface="Roboto Slab"/>
              </a:rPr>
              <a:t>Dictionaries:</a:t>
            </a:r>
            <a:endParaRPr b="1" sz="1200" u="sng">
              <a:solidFill>
                <a:srgbClr val="FFFFFF"/>
              </a:solidFill>
              <a:latin typeface="Roboto Slab"/>
              <a:ea typeface="Roboto Slab"/>
              <a:cs typeface="Roboto Slab"/>
              <a:sym typeface="Roboto Slab"/>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u="sng">
                <a:solidFill>
                  <a:schemeClr val="hlink"/>
                </a:solidFill>
                <a:latin typeface="Roboto Slab Regular"/>
                <a:ea typeface="Roboto Slab Regular"/>
                <a:cs typeface="Roboto Slab Regular"/>
                <a:sym typeface="Roboto Slab Regular"/>
                <a:hlinkClick r:id="rId3"/>
              </a:rPr>
              <a:t>Dictionaries </a:t>
            </a:r>
            <a:r>
              <a:rPr lang="es" sz="1200">
                <a:solidFill>
                  <a:srgbClr val="FFFFFF"/>
                </a:solidFill>
                <a:latin typeface="Roboto Slab Regular"/>
                <a:ea typeface="Roboto Slab Regular"/>
                <a:cs typeface="Roboto Slab Regular"/>
                <a:sym typeface="Roboto Slab Regular"/>
              </a:rPr>
              <a:t>are organized in key-value pairs, meaning they have one value </a:t>
            </a:r>
            <a:r>
              <a:rPr lang="es" sz="1200">
                <a:solidFill>
                  <a:srgbClr val="FFFFFF"/>
                </a:solidFill>
                <a:latin typeface="Roboto Slab Regular"/>
                <a:ea typeface="Roboto Slab Regular"/>
                <a:cs typeface="Roboto Slab Regular"/>
                <a:sym typeface="Roboto Slab Regular"/>
              </a:rPr>
              <a:t>separated</a:t>
            </a:r>
            <a:r>
              <a:rPr lang="es" sz="1200">
                <a:solidFill>
                  <a:srgbClr val="FFFFFF"/>
                </a:solidFill>
                <a:latin typeface="Roboto Slab Regular"/>
                <a:ea typeface="Roboto Slab Regular"/>
                <a:cs typeface="Roboto Slab Regular"/>
                <a:sym typeface="Roboto Slab Regular"/>
              </a:rPr>
              <a:t> by a colon, and those two values are related. They are created using </a:t>
            </a:r>
            <a:r>
              <a:rPr b="1" lang="es" sz="1200">
                <a:solidFill>
                  <a:srgbClr val="FFFFFF"/>
                </a:solidFill>
                <a:latin typeface="Roboto Slab"/>
                <a:ea typeface="Roboto Slab"/>
                <a:cs typeface="Roboto Slab"/>
                <a:sym typeface="Roboto Slab"/>
              </a:rPr>
              <a:t>{ }</a:t>
            </a:r>
            <a:endParaRPr b="1" sz="1200">
              <a:solidFill>
                <a:srgbClr val="FFFFFF"/>
              </a:solidFill>
              <a:latin typeface="Roboto Slab"/>
              <a:ea typeface="Roboto Slab"/>
              <a:cs typeface="Roboto Slab"/>
              <a:sym typeface="Roboto Slab"/>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Dictionaries are </a:t>
            </a:r>
            <a:r>
              <a:rPr lang="es" sz="1200" u="sng">
                <a:solidFill>
                  <a:schemeClr val="hlink"/>
                </a:solidFill>
                <a:latin typeface="Roboto Slab Regular"/>
                <a:ea typeface="Roboto Slab Regular"/>
                <a:cs typeface="Roboto Slab Regular"/>
                <a:sym typeface="Roboto Slab Regular"/>
                <a:hlinkClick r:id="rId4"/>
              </a:rPr>
              <a:t>mutable</a:t>
            </a:r>
            <a:r>
              <a:rPr lang="es" sz="1200">
                <a:solidFill>
                  <a:srgbClr val="FFFFFF"/>
                </a:solidFill>
                <a:latin typeface="Roboto Slab Regular"/>
                <a:ea typeface="Roboto Slab Regular"/>
                <a:cs typeface="Roboto Slab Regular"/>
                <a:sym typeface="Roboto Slab Regular"/>
              </a:rPr>
              <a:t>, meaning they can be changed after they are created. Also, like lists, they have multiple dictionaries inside of them</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There a few ways to get values from dictionaries, including using square brackets </a:t>
            </a:r>
            <a:r>
              <a:rPr b="1" lang="es" sz="1200">
                <a:solidFill>
                  <a:srgbClr val="FFFFFF"/>
                </a:solidFill>
                <a:latin typeface="Roboto Slab"/>
                <a:ea typeface="Roboto Slab"/>
                <a:cs typeface="Roboto Slab"/>
                <a:sym typeface="Roboto Slab"/>
              </a:rPr>
              <a:t>[ ]</a:t>
            </a:r>
            <a:r>
              <a:rPr lang="es" sz="1200">
                <a:solidFill>
                  <a:srgbClr val="FFFFFF"/>
                </a:solidFill>
                <a:latin typeface="Roboto Slab Regular"/>
                <a:ea typeface="Roboto Slab Regular"/>
                <a:cs typeface="Roboto Slab Regular"/>
                <a:sym typeface="Roboto Slab Regular"/>
              </a:rPr>
              <a:t> or the .get method</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a:buChar char="●"/>
            </a:pPr>
            <a:r>
              <a:rPr b="1" lang="es" sz="1200" u="sng">
                <a:solidFill>
                  <a:srgbClr val="FFFFFF"/>
                </a:solidFill>
                <a:latin typeface="Roboto Slab"/>
                <a:ea typeface="Roboto Slab"/>
                <a:cs typeface="Roboto Slab"/>
                <a:sym typeface="Roboto Slab"/>
              </a:rPr>
              <a:t>Tuples:</a:t>
            </a:r>
            <a:endParaRPr b="1" sz="1200" u="sng">
              <a:solidFill>
                <a:srgbClr val="FFFFFF"/>
              </a:solidFill>
              <a:latin typeface="Roboto Slab"/>
              <a:ea typeface="Roboto Slab"/>
              <a:cs typeface="Roboto Slab"/>
              <a:sym typeface="Roboto Slab"/>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u="sng">
                <a:solidFill>
                  <a:schemeClr val="hlink"/>
                </a:solidFill>
                <a:latin typeface="Roboto Slab Regular"/>
                <a:ea typeface="Roboto Slab Regular"/>
                <a:cs typeface="Roboto Slab Regular"/>
                <a:sym typeface="Roboto Slab Regular"/>
                <a:hlinkClick r:id="rId5"/>
              </a:rPr>
              <a:t>Tuples </a:t>
            </a:r>
            <a:r>
              <a:rPr lang="es" sz="1200">
                <a:solidFill>
                  <a:srgbClr val="FFFFFF"/>
                </a:solidFill>
                <a:latin typeface="Roboto Slab Regular"/>
                <a:ea typeface="Roboto Slab Regular"/>
                <a:cs typeface="Roboto Slab Regular"/>
                <a:sym typeface="Roboto Slab Regular"/>
              </a:rPr>
              <a:t>are just like lists, expect they are </a:t>
            </a:r>
            <a:r>
              <a:rPr lang="es" sz="1200">
                <a:solidFill>
                  <a:srgbClr val="FFFFFF"/>
                </a:solidFill>
                <a:latin typeface="Roboto Slab Regular"/>
                <a:ea typeface="Roboto Slab Regular"/>
                <a:cs typeface="Roboto Slab Regular"/>
                <a:sym typeface="Roboto Slab Regular"/>
              </a:rPr>
              <a:t>immunate</a:t>
            </a:r>
            <a:r>
              <a:rPr lang="es" sz="1200">
                <a:solidFill>
                  <a:srgbClr val="FFFFFF"/>
                </a:solidFill>
                <a:latin typeface="Roboto Slab Regular"/>
                <a:ea typeface="Roboto Slab Regular"/>
                <a:cs typeface="Roboto Slab Regular"/>
                <a:sym typeface="Roboto Slab Regular"/>
              </a:rPr>
              <a:t>, we can’t change them once we create them! </a:t>
            </a:r>
            <a:endParaRPr sz="1200">
              <a:solidFill>
                <a:srgbClr val="FFFFFF"/>
              </a:solidFill>
              <a:latin typeface="Roboto Slab Regular"/>
              <a:ea typeface="Roboto Slab Regular"/>
              <a:cs typeface="Roboto Slab Regular"/>
              <a:sym typeface="Roboto Slab Regular"/>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This may seem useless at first, but they will prove </a:t>
            </a:r>
            <a:r>
              <a:rPr lang="es" sz="1200" u="sng">
                <a:solidFill>
                  <a:schemeClr val="hlink"/>
                </a:solidFill>
                <a:latin typeface="Roboto Slab Regular"/>
                <a:ea typeface="Roboto Slab Regular"/>
                <a:cs typeface="Roboto Slab Regular"/>
                <a:sym typeface="Roboto Slab Regular"/>
                <a:hlinkClick r:id="rId6"/>
              </a:rPr>
              <a:t>useful </a:t>
            </a:r>
            <a:r>
              <a:rPr lang="es" sz="1200">
                <a:solidFill>
                  <a:srgbClr val="FFFFFF"/>
                </a:solidFill>
                <a:latin typeface="Roboto Slab Regular"/>
                <a:ea typeface="Roboto Slab Regular"/>
                <a:cs typeface="Roboto Slab Regular"/>
                <a:sym typeface="Roboto Slab Regular"/>
              </a:rPr>
              <a:t>when we don’t want a group of values to change once we create them </a:t>
            </a:r>
            <a:endParaRPr sz="1200">
              <a:solidFill>
                <a:srgbClr val="FFFFFF"/>
              </a:solidFill>
              <a:latin typeface="Roboto Slab Regular"/>
              <a:ea typeface="Roboto Slab Regular"/>
              <a:cs typeface="Roboto Slab Regular"/>
              <a:sym typeface="Roboto Slab Regular"/>
            </a:endParaRPr>
          </a:p>
          <a:p>
            <a:pPr indent="0" lvl="0" marL="914400" rtl="0" algn="l">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sp>
        <p:nvSpPr>
          <p:cNvPr id="328" name="Google Shape;328;p36"/>
          <p:cNvSpPr txBox="1"/>
          <p:nvPr/>
        </p:nvSpPr>
        <p:spPr>
          <a:xfrm>
            <a:off x="5023225" y="290075"/>
            <a:ext cx="3891300" cy="9126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500">
                <a:solidFill>
                  <a:srgbClr val="ECEFF1"/>
                </a:solidFill>
                <a:latin typeface="Roboto Mono"/>
                <a:ea typeface="Roboto Mono"/>
                <a:cs typeface="Roboto Mono"/>
                <a:sym typeface="Roboto Mono"/>
              </a:rPr>
              <a:t>my_dict = {</a:t>
            </a:r>
            <a:r>
              <a:rPr lang="es" sz="1500">
                <a:solidFill>
                  <a:srgbClr val="9CCC65"/>
                </a:solidFill>
                <a:latin typeface="Roboto Mono"/>
                <a:ea typeface="Roboto Mono"/>
                <a:cs typeface="Roboto Mono"/>
                <a:sym typeface="Roboto Mono"/>
              </a:rPr>
              <a:t>'name'</a:t>
            </a:r>
            <a:r>
              <a:rPr lang="es" sz="1500">
                <a:solidFill>
                  <a:srgbClr val="ECEFF1"/>
                </a:solidFill>
                <a:latin typeface="Roboto Mono"/>
                <a:ea typeface="Roboto Mono"/>
                <a:cs typeface="Roboto Mono"/>
                <a:sym typeface="Roboto Mono"/>
              </a:rPr>
              <a:t>: </a:t>
            </a:r>
            <a:r>
              <a:rPr lang="es" sz="1500">
                <a:solidFill>
                  <a:srgbClr val="9CCC65"/>
                </a:solidFill>
                <a:latin typeface="Roboto Mono"/>
                <a:ea typeface="Roboto Mono"/>
                <a:cs typeface="Roboto Mono"/>
                <a:sym typeface="Roboto Mono"/>
              </a:rPr>
              <a:t>"Steve Rogers"</a:t>
            </a:r>
            <a:r>
              <a:rPr lang="es" sz="1500">
                <a:solidFill>
                  <a:srgbClr val="ECEFF1"/>
                </a:solidFill>
                <a:latin typeface="Roboto Mono"/>
                <a:ea typeface="Roboto Mono"/>
                <a:cs typeface="Roboto Mono"/>
                <a:sym typeface="Roboto Mono"/>
              </a:rPr>
              <a:t>,</a:t>
            </a:r>
            <a:r>
              <a:rPr lang="es" sz="1500">
                <a:solidFill>
                  <a:srgbClr val="9CCC65"/>
                </a:solidFill>
                <a:latin typeface="Roboto Mono"/>
                <a:ea typeface="Roboto Mono"/>
                <a:cs typeface="Roboto Mono"/>
                <a:sym typeface="Roboto Mono"/>
              </a:rPr>
              <a:t>'birthplace'</a:t>
            </a:r>
            <a:r>
              <a:rPr lang="es" sz="1500">
                <a:solidFill>
                  <a:srgbClr val="ECEFF1"/>
                </a:solidFill>
                <a:latin typeface="Roboto Mono"/>
                <a:ea typeface="Roboto Mono"/>
                <a:cs typeface="Roboto Mono"/>
                <a:sym typeface="Roboto Mono"/>
              </a:rPr>
              <a:t>:</a:t>
            </a:r>
            <a:r>
              <a:rPr lang="es" sz="1500">
                <a:solidFill>
                  <a:srgbClr val="9CCC65"/>
                </a:solidFill>
                <a:latin typeface="Roboto Mono"/>
                <a:ea typeface="Roboto Mono"/>
                <a:cs typeface="Roboto Mono"/>
                <a:sym typeface="Roboto Mono"/>
              </a:rPr>
              <a:t>"Brooklyn"</a:t>
            </a:r>
            <a:r>
              <a:rPr lang="es" sz="1500">
                <a:solidFill>
                  <a:srgbClr val="ECEFF1"/>
                </a:solidFill>
                <a:latin typeface="Roboto Mono"/>
                <a:ea typeface="Roboto Mono"/>
                <a:cs typeface="Roboto Mono"/>
                <a:sym typeface="Roboto Mono"/>
              </a:rPr>
              <a:t>}</a:t>
            </a:r>
            <a:endParaRPr sz="1500">
              <a:solidFill>
                <a:srgbClr val="ECEFF1"/>
              </a:solidFill>
              <a:latin typeface="Roboto Mono"/>
              <a:ea typeface="Roboto Mono"/>
              <a:cs typeface="Roboto Mono"/>
              <a:sym typeface="Roboto Mono"/>
            </a:endParaRPr>
          </a:p>
        </p:txBody>
      </p:sp>
      <p:sp>
        <p:nvSpPr>
          <p:cNvPr id="329" name="Google Shape;329;p36"/>
          <p:cNvSpPr txBox="1"/>
          <p:nvPr/>
        </p:nvSpPr>
        <p:spPr>
          <a:xfrm>
            <a:off x="5023225" y="1338450"/>
            <a:ext cx="3891300" cy="9126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600">
                <a:solidFill>
                  <a:srgbClr val="ECEFF1"/>
                </a:solidFill>
                <a:latin typeface="Roboto Mono"/>
                <a:ea typeface="Roboto Mono"/>
                <a:cs typeface="Roboto Mono"/>
                <a:sym typeface="Roboto Mono"/>
              </a:rPr>
              <a:t>my_friend = {</a:t>
            </a:r>
            <a:r>
              <a:rPr lang="es" sz="1600">
                <a:solidFill>
                  <a:srgbClr val="9CCC65"/>
                </a:solidFill>
                <a:latin typeface="Roboto Mono"/>
                <a:ea typeface="Roboto Mono"/>
                <a:cs typeface="Roboto Mono"/>
                <a:sym typeface="Roboto Mono"/>
              </a:rPr>
              <a:t>'name'</a:t>
            </a:r>
            <a:r>
              <a:rPr lang="es" sz="1600">
                <a:solidFill>
                  <a:srgbClr val="ECEFF1"/>
                </a:solidFill>
                <a:latin typeface="Roboto Mono"/>
                <a:ea typeface="Roboto Mono"/>
                <a:cs typeface="Roboto Mono"/>
                <a:sym typeface="Roboto Mono"/>
              </a:rPr>
              <a:t>:</a:t>
            </a:r>
            <a:r>
              <a:rPr lang="es" sz="1600">
                <a:solidFill>
                  <a:srgbClr val="9CCC65"/>
                </a:solidFill>
                <a:latin typeface="Roboto Mono"/>
                <a:ea typeface="Roboto Mono"/>
                <a:cs typeface="Roboto Mono"/>
                <a:sym typeface="Roboto Mono"/>
              </a:rPr>
              <a:t>"Fillip"</a:t>
            </a:r>
            <a:r>
              <a:rPr lang="es" sz="1600">
                <a:solidFill>
                  <a:srgbClr val="ECEFF1"/>
                </a:solidFill>
                <a:latin typeface="Roboto Mono"/>
                <a:ea typeface="Roboto Mono"/>
                <a:cs typeface="Roboto Mono"/>
                <a:sym typeface="Roboto Mono"/>
              </a:rPr>
              <a:t>, </a:t>
            </a:r>
            <a:r>
              <a:rPr lang="es" sz="1600">
                <a:solidFill>
                  <a:srgbClr val="9CCC65"/>
                </a:solidFill>
                <a:latin typeface="Roboto Mono"/>
                <a:ea typeface="Roboto Mono"/>
                <a:cs typeface="Roboto Mono"/>
                <a:sym typeface="Roboto Mono"/>
              </a:rPr>
              <a:t>'height'</a:t>
            </a:r>
            <a:r>
              <a:rPr lang="es" sz="1600">
                <a:solidFill>
                  <a:srgbClr val="ECEFF1"/>
                </a:solidFill>
                <a:latin typeface="Roboto Mono"/>
                <a:ea typeface="Roboto Mono"/>
                <a:cs typeface="Roboto Mono"/>
                <a:sym typeface="Roboto Mono"/>
              </a:rPr>
              <a:t>: </a:t>
            </a:r>
            <a:r>
              <a:rPr lang="es" sz="1600">
                <a:solidFill>
                  <a:srgbClr val="FBC02D"/>
                </a:solidFill>
                <a:latin typeface="Roboto Mono"/>
                <a:ea typeface="Roboto Mono"/>
                <a:cs typeface="Roboto Mono"/>
                <a:sym typeface="Roboto Mono"/>
              </a:rPr>
              <a:t>75</a:t>
            </a:r>
            <a:r>
              <a:rPr lang="es" sz="1600">
                <a:solidFill>
                  <a:srgbClr val="ECEFF1"/>
                </a:solidFill>
                <a:latin typeface="Roboto Mono"/>
                <a:ea typeface="Roboto Mono"/>
                <a:cs typeface="Roboto Mono"/>
                <a:sym typeface="Roboto Mono"/>
              </a:rPr>
              <a:t>}</a:t>
            </a:r>
            <a:endParaRPr sz="1600">
              <a:solidFill>
                <a:srgbClr val="ECEFF1"/>
              </a:solidFill>
              <a:latin typeface="Roboto Mono"/>
              <a:ea typeface="Roboto Mono"/>
              <a:cs typeface="Roboto Mono"/>
              <a:sym typeface="Roboto Mono"/>
            </a:endParaRPr>
          </a:p>
        </p:txBody>
      </p:sp>
      <p:sp>
        <p:nvSpPr>
          <p:cNvPr id="330" name="Google Shape;330;p36"/>
          <p:cNvSpPr txBox="1"/>
          <p:nvPr/>
        </p:nvSpPr>
        <p:spPr>
          <a:xfrm>
            <a:off x="5023200" y="2386825"/>
            <a:ext cx="3891300" cy="10032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rgbClr val="4DD0E1"/>
                </a:solidFill>
                <a:latin typeface="Roboto Mono"/>
                <a:ea typeface="Roboto Mono"/>
                <a:cs typeface="Roboto Mono"/>
                <a:sym typeface="Roboto Mono"/>
              </a:rPr>
              <a:t>print</a:t>
            </a:r>
            <a:r>
              <a:rPr lang="es" sz="1600">
                <a:solidFill>
                  <a:srgbClr val="ECEFF1"/>
                </a:solidFill>
                <a:latin typeface="Roboto Mono"/>
                <a:ea typeface="Roboto Mono"/>
                <a:cs typeface="Roboto Mono"/>
                <a:sym typeface="Roboto Mono"/>
              </a:rPr>
              <a:t>(my_dict[</a:t>
            </a:r>
            <a:r>
              <a:rPr lang="es" sz="1600">
                <a:solidFill>
                  <a:srgbClr val="9CCC65"/>
                </a:solidFill>
                <a:latin typeface="Roboto Mono"/>
                <a:ea typeface="Roboto Mono"/>
                <a:cs typeface="Roboto Mono"/>
                <a:sym typeface="Roboto Mono"/>
              </a:rPr>
              <a:t>'name'</a:t>
            </a:r>
            <a:r>
              <a:rPr lang="es" sz="1600">
                <a:solidFill>
                  <a:srgbClr val="ECEFF1"/>
                </a:solidFill>
                <a:latin typeface="Roboto Mono"/>
                <a:ea typeface="Roboto Mono"/>
                <a:cs typeface="Roboto Mono"/>
                <a:sym typeface="Roboto Mono"/>
              </a:rPr>
              <a:t>]) </a:t>
            </a:r>
            <a:r>
              <a:rPr lang="es" sz="1600">
                <a:solidFill>
                  <a:srgbClr val="F06292"/>
                </a:solidFill>
                <a:latin typeface="Roboto Mono"/>
                <a:ea typeface="Roboto Mono"/>
                <a:cs typeface="Roboto Mono"/>
                <a:sym typeface="Roboto Mono"/>
              </a:rPr>
              <a:t>#Steve Rogers</a:t>
            </a:r>
            <a:endParaRPr sz="16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600">
                <a:solidFill>
                  <a:srgbClr val="4DD0E1"/>
                </a:solidFill>
                <a:latin typeface="Roboto Mono"/>
                <a:ea typeface="Roboto Mono"/>
                <a:cs typeface="Roboto Mono"/>
                <a:sym typeface="Roboto Mono"/>
              </a:rPr>
              <a:t>print</a:t>
            </a:r>
            <a:r>
              <a:rPr lang="es" sz="1600">
                <a:solidFill>
                  <a:srgbClr val="ECEFF1"/>
                </a:solidFill>
                <a:latin typeface="Roboto Mono"/>
                <a:ea typeface="Roboto Mono"/>
                <a:cs typeface="Roboto Mono"/>
                <a:sym typeface="Roboto Mono"/>
              </a:rPr>
              <a:t>(my_friend[</a:t>
            </a:r>
            <a:r>
              <a:rPr lang="es" sz="1600">
                <a:solidFill>
                  <a:srgbClr val="9CCC65"/>
                </a:solidFill>
                <a:latin typeface="Roboto Mono"/>
                <a:ea typeface="Roboto Mono"/>
                <a:cs typeface="Roboto Mono"/>
                <a:sym typeface="Roboto Mono"/>
              </a:rPr>
              <a:t>'height'</a:t>
            </a:r>
            <a:r>
              <a:rPr lang="es" sz="1600">
                <a:solidFill>
                  <a:srgbClr val="ECEFF1"/>
                </a:solidFill>
                <a:latin typeface="Roboto Mono"/>
                <a:ea typeface="Roboto Mono"/>
                <a:cs typeface="Roboto Mono"/>
                <a:sym typeface="Roboto Mono"/>
              </a:rPr>
              <a:t>]) </a:t>
            </a:r>
            <a:r>
              <a:rPr lang="es" sz="1600">
                <a:solidFill>
                  <a:srgbClr val="F06292"/>
                </a:solidFill>
                <a:latin typeface="Roboto Mono"/>
                <a:ea typeface="Roboto Mono"/>
                <a:cs typeface="Roboto Mono"/>
                <a:sym typeface="Roboto Mono"/>
              </a:rPr>
              <a:t>#75</a:t>
            </a:r>
            <a:endParaRPr sz="1600">
              <a:solidFill>
                <a:srgbClr val="F06292"/>
              </a:solidFill>
              <a:latin typeface="Roboto Mono"/>
              <a:ea typeface="Roboto Mono"/>
              <a:cs typeface="Roboto Mono"/>
              <a:sym typeface="Roboto Mono"/>
            </a:endParaRPr>
          </a:p>
        </p:txBody>
      </p:sp>
      <p:sp>
        <p:nvSpPr>
          <p:cNvPr id="331" name="Google Shape;331;p36"/>
          <p:cNvSpPr txBox="1"/>
          <p:nvPr/>
        </p:nvSpPr>
        <p:spPr>
          <a:xfrm>
            <a:off x="5023200" y="3809900"/>
            <a:ext cx="3891300" cy="9126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my_tuple = (</a:t>
            </a:r>
            <a:r>
              <a:rPr lang="es" sz="1900">
                <a:solidFill>
                  <a:srgbClr val="9CCC65"/>
                </a:solidFill>
                <a:latin typeface="Roboto Mono"/>
                <a:ea typeface="Roboto Mono"/>
                <a:cs typeface="Roboto Mono"/>
                <a:sym typeface="Roboto Mono"/>
              </a:rPr>
              <a:t>"apples"</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"red"</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"seeds"</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p:txBody>
      </p:sp>
      <p:grpSp>
        <p:nvGrpSpPr>
          <p:cNvPr id="332" name="Google Shape;332;p36"/>
          <p:cNvGrpSpPr/>
          <p:nvPr/>
        </p:nvGrpSpPr>
        <p:grpSpPr>
          <a:xfrm>
            <a:off x="2304776" y="297867"/>
            <a:ext cx="336724" cy="334002"/>
            <a:chOff x="-31166825" y="1939525"/>
            <a:chExt cx="293800" cy="291425"/>
          </a:xfrm>
        </p:grpSpPr>
        <p:sp>
          <p:nvSpPr>
            <p:cNvPr id="333" name="Google Shape;333;p36"/>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6"/>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6"/>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6"/>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6"/>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6"/>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6"/>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6"/>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6"/>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6"/>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6"/>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7"/>
          <p:cNvSpPr txBox="1"/>
          <p:nvPr>
            <p:ph type="ctrTitle"/>
          </p:nvPr>
        </p:nvSpPr>
        <p:spPr>
          <a:xfrm>
            <a:off x="1632200" y="2392300"/>
            <a:ext cx="4116600" cy="670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Thank you so much for coming to CS Club!</a:t>
            </a:r>
            <a:endParaRPr/>
          </a:p>
        </p:txBody>
      </p:sp>
      <p:sp>
        <p:nvSpPr>
          <p:cNvPr id="349" name="Google Shape;349;p37"/>
          <p:cNvSpPr txBox="1"/>
          <p:nvPr>
            <p:ph idx="1" type="subTitle"/>
          </p:nvPr>
        </p:nvSpPr>
        <p:spPr>
          <a:xfrm>
            <a:off x="3396125" y="3252304"/>
            <a:ext cx="3480300" cy="1451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Please don’t hesitate any of us for any questions or feedback!</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rPr lang="es" u="sng">
                <a:solidFill>
                  <a:schemeClr val="hlink"/>
                </a:solidFill>
                <a:hlinkClick r:id="rId3"/>
              </a:rPr>
              <a:t>asareen@raleighcharterhs.org</a:t>
            </a:r>
            <a:endParaRPr/>
          </a:p>
          <a:p>
            <a:pPr indent="0" lvl="0" marL="0" rtl="0" algn="r">
              <a:spcBef>
                <a:spcPts val="0"/>
              </a:spcBef>
              <a:spcAft>
                <a:spcPts val="0"/>
              </a:spcAft>
              <a:buNone/>
            </a:pPr>
            <a:r>
              <a:rPr lang="es" u="sng">
                <a:solidFill>
                  <a:schemeClr val="hlink"/>
                </a:solidFill>
                <a:hlinkClick r:id="rId4"/>
              </a:rPr>
              <a:t>fcutiuba@raleighcharterhs.org</a:t>
            </a:r>
            <a:endParaRPr/>
          </a:p>
          <a:p>
            <a:pPr indent="0" lvl="0" marL="0" rtl="0" algn="r">
              <a:spcBef>
                <a:spcPts val="0"/>
              </a:spcBef>
              <a:spcAft>
                <a:spcPts val="0"/>
              </a:spcAft>
              <a:buNone/>
            </a:pPr>
            <a:r>
              <a:rPr lang="es" u="sng">
                <a:solidFill>
                  <a:schemeClr val="hlink"/>
                </a:solidFill>
                <a:hlinkClick r:id="rId5"/>
              </a:rPr>
              <a:t>kpiryani@raleighcharterhs.org</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6"/>
          <p:cNvSpPr txBox="1"/>
          <p:nvPr>
            <p:ph type="title"/>
          </p:nvPr>
        </p:nvSpPr>
        <p:spPr>
          <a:xfrm>
            <a:off x="2204650" y="2800725"/>
            <a:ext cx="4881900" cy="38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一</a:t>
            </a:r>
            <a:r>
              <a:rPr lang="es"/>
              <a:t>Dan Soloman</a:t>
            </a:r>
            <a:endParaRPr>
              <a:solidFill>
                <a:srgbClr val="FFFFFF"/>
              </a:solidFill>
            </a:endParaRPr>
          </a:p>
        </p:txBody>
      </p:sp>
      <p:sp>
        <p:nvSpPr>
          <p:cNvPr id="226" name="Google Shape;226;p26"/>
          <p:cNvSpPr txBox="1"/>
          <p:nvPr>
            <p:ph idx="1" type="subTitle"/>
          </p:nvPr>
        </p:nvSpPr>
        <p:spPr>
          <a:xfrm>
            <a:off x="2388325" y="1917325"/>
            <a:ext cx="4881900" cy="1205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t>
            </a:r>
            <a:r>
              <a:rPr lang="es"/>
              <a:t>Sometimes it pays to stay in bed on Monday, rather than spending the rest of the week debugging Monday’s code.”</a:t>
            </a:r>
            <a:r>
              <a:rPr lang="es"/>
              <a:t> </a:t>
            </a:r>
            <a:endParaRPr/>
          </a:p>
          <a:p>
            <a:pPr indent="0" lvl="0" marL="0" rtl="0" algn="l">
              <a:spcBef>
                <a:spcPts val="0"/>
              </a:spcBef>
              <a:spcAft>
                <a:spcPts val="0"/>
              </a:spcAft>
              <a:buNone/>
            </a:pPr>
            <a:r>
              <a:rPr lang="es"/>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7"/>
          <p:cNvSpPr txBox="1"/>
          <p:nvPr>
            <p:ph idx="3" type="subTitle"/>
          </p:nvPr>
        </p:nvSpPr>
        <p:spPr>
          <a:xfrm flipH="1">
            <a:off x="4108175" y="2918091"/>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Working with Data Types</a:t>
            </a:r>
            <a:endParaRPr>
              <a:latin typeface="Squada One"/>
              <a:ea typeface="Squada One"/>
              <a:cs typeface="Squada One"/>
              <a:sym typeface="Squada One"/>
            </a:endParaRPr>
          </a:p>
        </p:txBody>
      </p:sp>
      <p:sp>
        <p:nvSpPr>
          <p:cNvPr id="232" name="Google Shape;232;p27"/>
          <p:cNvSpPr txBox="1"/>
          <p:nvPr>
            <p:ph idx="6" type="subTitle"/>
          </p:nvPr>
        </p:nvSpPr>
        <p:spPr>
          <a:xfrm>
            <a:off x="4106650" y="3307913"/>
            <a:ext cx="2203200" cy="56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We will work with Integers, Floats and Strings, and how to differentiate all of them</a:t>
            </a:r>
            <a:endParaRPr sz="1000"/>
          </a:p>
        </p:txBody>
      </p:sp>
      <p:sp>
        <p:nvSpPr>
          <p:cNvPr id="233" name="Google Shape;233;p27"/>
          <p:cNvSpPr txBox="1"/>
          <p:nvPr>
            <p:ph idx="1" type="subTitle"/>
          </p:nvPr>
        </p:nvSpPr>
        <p:spPr>
          <a:xfrm flipH="1">
            <a:off x="4108175" y="1153775"/>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An Overview of Python Data Types</a:t>
            </a:r>
            <a:endParaRPr>
              <a:latin typeface="Squada One"/>
              <a:ea typeface="Squada One"/>
              <a:cs typeface="Squada One"/>
              <a:sym typeface="Squada One"/>
            </a:endParaRPr>
          </a:p>
        </p:txBody>
      </p:sp>
      <p:sp>
        <p:nvSpPr>
          <p:cNvPr id="234" name="Google Shape;234;p27"/>
          <p:cNvSpPr txBox="1"/>
          <p:nvPr>
            <p:ph idx="4" type="subTitle"/>
          </p:nvPr>
        </p:nvSpPr>
        <p:spPr>
          <a:xfrm>
            <a:off x="4106650" y="1530075"/>
            <a:ext cx="2203200" cy="6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000"/>
              <a:t>Python has some unique data types, it is super important we go over or review them!</a:t>
            </a:r>
            <a:endParaRPr sz="1000"/>
          </a:p>
        </p:txBody>
      </p:sp>
      <p:sp>
        <p:nvSpPr>
          <p:cNvPr id="235" name="Google Shape;235;p27"/>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What are we going over today?</a:t>
            </a:r>
            <a:endParaRPr/>
          </a:p>
        </p:txBody>
      </p:sp>
      <p:sp>
        <p:nvSpPr>
          <p:cNvPr id="236" name="Google Shape;236;p27"/>
          <p:cNvSpPr txBox="1"/>
          <p:nvPr>
            <p:ph idx="9" type="title"/>
          </p:nvPr>
        </p:nvSpPr>
        <p:spPr>
          <a:xfrm>
            <a:off x="2599375" y="1273687"/>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237" name="Google Shape;237;p27"/>
          <p:cNvSpPr txBox="1"/>
          <p:nvPr>
            <p:ph idx="14" type="title"/>
          </p:nvPr>
        </p:nvSpPr>
        <p:spPr>
          <a:xfrm>
            <a:off x="2599375" y="316653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02</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8"/>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t/>
            </a:r>
            <a:endParaRPr/>
          </a:p>
          <a:p>
            <a:pPr indent="0" lvl="0" marL="0" rtl="0" algn="r">
              <a:spcBef>
                <a:spcPts val="0"/>
              </a:spcBef>
              <a:spcAft>
                <a:spcPts val="0"/>
              </a:spcAft>
              <a:buNone/>
            </a:pPr>
            <a:r>
              <a:t/>
            </a:r>
            <a:endParaRPr/>
          </a:p>
          <a:p>
            <a:pPr indent="457200" lvl="0" marL="0" rtl="0" algn="r">
              <a:spcBef>
                <a:spcPts val="0"/>
              </a:spcBef>
              <a:spcAft>
                <a:spcPts val="0"/>
              </a:spcAft>
              <a:buNone/>
            </a:pPr>
            <a:r>
              <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rPr lang="es"/>
              <a:t>An Overview of Python Data Types</a:t>
            </a:r>
            <a:endParaRPr/>
          </a:p>
        </p:txBody>
      </p:sp>
      <p:sp>
        <p:nvSpPr>
          <p:cNvPr id="243" name="Google Shape;243;p28"/>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244" name="Google Shape;244;p28"/>
          <p:cNvSpPr txBox="1"/>
          <p:nvPr>
            <p:ph idx="1" type="subTitle"/>
          </p:nvPr>
        </p:nvSpPr>
        <p:spPr>
          <a:xfrm>
            <a:off x="4596231" y="2820313"/>
            <a:ext cx="26553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Python has some really unique data types, we will quickly go over them now and then more in depth later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29"/>
          <p:cNvPicPr preferRelativeResize="0"/>
          <p:nvPr/>
        </p:nvPicPr>
        <p:blipFill>
          <a:blip r:embed="rId3">
            <a:alphaModFix/>
          </a:blip>
          <a:stretch>
            <a:fillRect/>
          </a:stretch>
        </p:blipFill>
        <p:spPr>
          <a:xfrm>
            <a:off x="109950" y="944775"/>
            <a:ext cx="8839199" cy="2933305"/>
          </a:xfrm>
          <a:prstGeom prst="rect">
            <a:avLst/>
          </a:prstGeom>
          <a:noFill/>
          <a:ln>
            <a:noFill/>
          </a:ln>
        </p:spPr>
      </p:pic>
      <p:sp>
        <p:nvSpPr>
          <p:cNvPr id="250" name="Google Shape;250;p29"/>
          <p:cNvSpPr txBox="1"/>
          <p:nvPr/>
        </p:nvSpPr>
        <p:spPr>
          <a:xfrm>
            <a:off x="14150" y="4414775"/>
            <a:ext cx="9098400" cy="66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300">
                <a:solidFill>
                  <a:srgbClr val="FFFFFF"/>
                </a:solidFill>
                <a:latin typeface="Roboto Slab Regular"/>
                <a:ea typeface="Roboto Slab Regular"/>
                <a:cs typeface="Roboto Slab Regular"/>
                <a:sym typeface="Roboto Slab Regular"/>
              </a:rPr>
              <a:t>These are the Data Types in Python! Some of these you will use all the time (integers, strings, booleans) and others you will use less often (dictionaries, complex). Whatever the case maybe, it is important to at the very least have a vague understanding of all of them!</a:t>
            </a:r>
            <a:endParaRPr sz="1300">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0"/>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Numeric Data Types</a:t>
            </a:r>
            <a:endParaRPr sz="1800">
              <a:solidFill>
                <a:srgbClr val="FFFFFF"/>
              </a:solidFill>
              <a:latin typeface="Squada One"/>
              <a:ea typeface="Squada One"/>
              <a:cs typeface="Squada One"/>
              <a:sym typeface="Squada One"/>
            </a:endParaRPr>
          </a:p>
        </p:txBody>
      </p:sp>
      <p:sp>
        <p:nvSpPr>
          <p:cNvPr id="256" name="Google Shape;256;p30"/>
          <p:cNvSpPr txBox="1"/>
          <p:nvPr/>
        </p:nvSpPr>
        <p:spPr>
          <a:xfrm>
            <a:off x="186600" y="787225"/>
            <a:ext cx="4211700" cy="4278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If you have never worked with programming languages before (or even if you have!) you might be puzzled why we just don’t have numbers and words</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That is because different types of data types take up different amounts of memory in our computer</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If we just had “one-size fits all” data type, it would have to have enough memory for all types of numbers, and all types of words</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In Python, we have 3 types of </a:t>
            </a:r>
            <a:r>
              <a:rPr lang="es" sz="1200" u="sng">
                <a:solidFill>
                  <a:schemeClr val="hlink"/>
                </a:solidFill>
                <a:latin typeface="Roboto Slab Regular"/>
                <a:ea typeface="Roboto Slab Regular"/>
                <a:cs typeface="Roboto Slab Regular"/>
                <a:sym typeface="Roboto Slab Regular"/>
                <a:hlinkClick r:id="rId3"/>
              </a:rPr>
              <a:t>numeric data types</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Integer</a:t>
            </a:r>
            <a:endParaRPr b="1" sz="1200">
              <a:solidFill>
                <a:srgbClr val="FFFFFF"/>
              </a:solidFill>
              <a:latin typeface="Roboto Slab"/>
              <a:ea typeface="Roboto Slab"/>
              <a:cs typeface="Roboto Slab"/>
              <a:sym typeface="Roboto Slab"/>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3, 7, 11, 20432423, 29</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Float</a:t>
            </a:r>
            <a:endParaRPr b="1" sz="1200">
              <a:solidFill>
                <a:srgbClr val="FFFFFF"/>
              </a:solidFill>
              <a:latin typeface="Roboto Slab"/>
              <a:ea typeface="Roboto Slab"/>
              <a:cs typeface="Roboto Slab"/>
              <a:sym typeface="Roboto Slab"/>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2.0, 1.0, 43.23256, 3.14159265359</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Complex</a:t>
            </a:r>
            <a:endParaRPr b="1" sz="1200">
              <a:solidFill>
                <a:srgbClr val="FFFFFF"/>
              </a:solidFill>
              <a:latin typeface="Roboto Slab"/>
              <a:ea typeface="Roboto Slab"/>
              <a:cs typeface="Roboto Slab"/>
              <a:sym typeface="Roboto Slab"/>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2 + 4j, 2423 + 423j</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We will use Integer and Float quite often, but for our purposes, we will really never use complex</a:t>
            </a:r>
            <a:endParaRPr sz="1200">
              <a:solidFill>
                <a:srgbClr val="FFFFFF"/>
              </a:solidFill>
              <a:latin typeface="Roboto Slab Regular"/>
              <a:ea typeface="Roboto Slab Regular"/>
              <a:cs typeface="Roboto Slab Regular"/>
              <a:sym typeface="Roboto Slab Regular"/>
            </a:endParaRPr>
          </a:p>
        </p:txBody>
      </p:sp>
      <p:grpSp>
        <p:nvGrpSpPr>
          <p:cNvPr id="257" name="Google Shape;257;p30"/>
          <p:cNvGrpSpPr/>
          <p:nvPr/>
        </p:nvGrpSpPr>
        <p:grpSpPr>
          <a:xfrm>
            <a:off x="2120108" y="292960"/>
            <a:ext cx="344674" cy="343835"/>
            <a:chOff x="-41111350" y="3239100"/>
            <a:chExt cx="318200" cy="317425"/>
          </a:xfrm>
        </p:grpSpPr>
        <p:sp>
          <p:nvSpPr>
            <p:cNvPr id="258" name="Google Shape;258;p30"/>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0"/>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0"/>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0"/>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 name="Google Shape;262;p30"/>
          <p:cNvSpPr txBox="1"/>
          <p:nvPr/>
        </p:nvSpPr>
        <p:spPr>
          <a:xfrm>
            <a:off x="5034475" y="292950"/>
            <a:ext cx="3369900" cy="23631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F06292"/>
                </a:solidFill>
                <a:latin typeface="Roboto Mono"/>
                <a:ea typeface="Roboto Mono"/>
                <a:cs typeface="Roboto Mono"/>
                <a:sym typeface="Roboto Mono"/>
              </a:rPr>
              <a:t>#Integers</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    </a:t>
            </a: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1</a:t>
            </a:r>
            <a:r>
              <a:rPr lang="es" sz="1900">
                <a:solidFill>
                  <a:srgbClr val="ECEFF1"/>
                </a:solidFill>
                <a:latin typeface="Roboto Mono"/>
                <a:ea typeface="Roboto Mono"/>
                <a:cs typeface="Roboto Mono"/>
                <a:sym typeface="Roboto Mono"/>
              </a:rPr>
              <a:t> + </a:t>
            </a:r>
            <a:r>
              <a:rPr lang="es" sz="1900">
                <a:solidFill>
                  <a:srgbClr val="FBC02D"/>
                </a:solidFill>
                <a:latin typeface="Roboto Mono"/>
                <a:ea typeface="Roboto Mono"/>
                <a:cs typeface="Roboto Mono"/>
                <a:sym typeface="Roboto Mono"/>
              </a:rPr>
              <a:t>2</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F06292"/>
                </a:solidFill>
                <a:latin typeface="Roboto Mono"/>
                <a:ea typeface="Roboto Mono"/>
                <a:cs typeface="Roboto Mono"/>
                <a:sym typeface="Roboto Mono"/>
              </a:rPr>
              <a:t>#Float</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    </a:t>
            </a: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1.0</a:t>
            </a:r>
            <a:r>
              <a:rPr lang="es" sz="1900">
                <a:solidFill>
                  <a:srgbClr val="ECEFF1"/>
                </a:solidFill>
                <a:latin typeface="Roboto Mono"/>
                <a:ea typeface="Roboto Mono"/>
                <a:cs typeface="Roboto Mono"/>
                <a:sym typeface="Roboto Mono"/>
              </a:rPr>
              <a:t> + </a:t>
            </a:r>
            <a:r>
              <a:rPr lang="es" sz="1900">
                <a:solidFill>
                  <a:srgbClr val="FBC02D"/>
                </a:solidFill>
                <a:latin typeface="Roboto Mono"/>
                <a:ea typeface="Roboto Mono"/>
                <a:cs typeface="Roboto Mono"/>
                <a:sym typeface="Roboto Mono"/>
              </a:rPr>
              <a:t>2.0</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F06292"/>
                </a:solidFill>
                <a:latin typeface="Roboto Mono"/>
                <a:ea typeface="Roboto Mono"/>
                <a:cs typeface="Roboto Mono"/>
                <a:sym typeface="Roboto Mono"/>
              </a:rPr>
              <a:t>#Complex</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    </a:t>
            </a: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3</a:t>
            </a:r>
            <a:r>
              <a:rPr lang="es" sz="1900">
                <a:solidFill>
                  <a:srgbClr val="ECEFF1"/>
                </a:solidFill>
                <a:latin typeface="Roboto Mono"/>
                <a:ea typeface="Roboto Mono"/>
                <a:cs typeface="Roboto Mono"/>
                <a:sym typeface="Roboto Mono"/>
              </a:rPr>
              <a:t> + </a:t>
            </a:r>
            <a:r>
              <a:rPr lang="es" sz="1900">
                <a:solidFill>
                  <a:srgbClr val="FBC02D"/>
                </a:solidFill>
                <a:latin typeface="Roboto Mono"/>
                <a:ea typeface="Roboto Mono"/>
                <a:cs typeface="Roboto Mono"/>
                <a:sym typeface="Roboto Mono"/>
              </a:rPr>
              <a:t>14j</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p:txBody>
      </p:sp>
      <p:sp>
        <p:nvSpPr>
          <p:cNvPr id="263" name="Google Shape;263;p30"/>
          <p:cNvSpPr txBox="1"/>
          <p:nvPr/>
        </p:nvSpPr>
        <p:spPr>
          <a:xfrm>
            <a:off x="5034475" y="2774975"/>
            <a:ext cx="3369900" cy="10704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a:solidFill>
                  <a:srgbClr val="F06292"/>
                </a:solidFill>
                <a:latin typeface="Roboto Mono"/>
                <a:ea typeface="Roboto Mono"/>
                <a:cs typeface="Roboto Mono"/>
                <a:sym typeface="Roboto Mono"/>
              </a:rPr>
              <a:t>#Hey there!! You have seen these everywhere, but do you know what they are?</a:t>
            </a:r>
            <a:endParaRPr>
              <a:solidFill>
                <a:srgbClr val="F06292"/>
              </a:solidFill>
              <a:latin typeface="Roboto Mono"/>
              <a:ea typeface="Roboto Mono"/>
              <a:cs typeface="Roboto Mono"/>
              <a:sym typeface="Roboto Mono"/>
            </a:endParaRPr>
          </a:p>
        </p:txBody>
      </p:sp>
      <p:sp>
        <p:nvSpPr>
          <p:cNvPr id="264" name="Google Shape;264;p30"/>
          <p:cNvSpPr txBox="1"/>
          <p:nvPr/>
        </p:nvSpPr>
        <p:spPr>
          <a:xfrm>
            <a:off x="5034475" y="3964300"/>
            <a:ext cx="3369900" cy="10704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300">
                <a:solidFill>
                  <a:srgbClr val="F06292"/>
                </a:solidFill>
                <a:latin typeface="Roboto Mono"/>
                <a:ea typeface="Roboto Mono"/>
                <a:cs typeface="Roboto Mono"/>
                <a:sym typeface="Roboto Mono"/>
              </a:rPr>
              <a:t>#These are </a:t>
            </a:r>
            <a:r>
              <a:rPr lang="es" sz="1300" u="sng">
                <a:solidFill>
                  <a:schemeClr val="hlink"/>
                </a:solidFill>
                <a:latin typeface="Roboto Mono"/>
                <a:ea typeface="Roboto Mono"/>
                <a:cs typeface="Roboto Mono"/>
                <a:sym typeface="Roboto Mono"/>
                <a:hlinkClick r:id="rId4"/>
              </a:rPr>
              <a:t>comments</a:t>
            </a:r>
            <a:r>
              <a:rPr lang="es" sz="1300">
                <a:solidFill>
                  <a:srgbClr val="F06292"/>
                </a:solidFill>
                <a:latin typeface="Roboto Mono"/>
                <a:ea typeface="Roboto Mono"/>
                <a:cs typeface="Roboto Mono"/>
                <a:sym typeface="Roboto Mono"/>
              </a:rPr>
              <a:t>, add them to your programs and type whatever you want! They won’t run!</a:t>
            </a:r>
            <a:endParaRPr sz="1300">
              <a:solidFill>
                <a:srgbClr val="F06292"/>
              </a:solidFill>
              <a:latin typeface="Roboto Mono"/>
              <a:ea typeface="Roboto Mono"/>
              <a:cs typeface="Roboto Mono"/>
              <a:sym typeface="Roboto Mon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1"/>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Let’s do some practice!</a:t>
            </a:r>
            <a:endParaRPr sz="1800">
              <a:solidFill>
                <a:srgbClr val="FFFFFF"/>
              </a:solidFill>
              <a:latin typeface="Squada One"/>
              <a:ea typeface="Squada One"/>
              <a:cs typeface="Squada One"/>
              <a:sym typeface="Squada One"/>
            </a:endParaRPr>
          </a:p>
        </p:txBody>
      </p:sp>
      <p:sp>
        <p:nvSpPr>
          <p:cNvPr id="270" name="Google Shape;270;p31"/>
          <p:cNvSpPr txBox="1"/>
          <p:nvPr/>
        </p:nvSpPr>
        <p:spPr>
          <a:xfrm>
            <a:off x="186600" y="787225"/>
            <a:ext cx="8289300" cy="4278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Go to </a:t>
            </a:r>
            <a:r>
              <a:rPr lang="es" sz="1200" u="sng">
                <a:solidFill>
                  <a:schemeClr val="hlink"/>
                </a:solidFill>
                <a:latin typeface="Roboto Slab Regular"/>
                <a:ea typeface="Roboto Slab Regular"/>
                <a:cs typeface="Roboto Slab Regular"/>
                <a:sym typeface="Roboto Slab Regular"/>
                <a:hlinkClick r:id="rId3"/>
              </a:rPr>
              <a:t>Repl</a:t>
            </a:r>
            <a:r>
              <a:rPr lang="es" sz="1200">
                <a:solidFill>
                  <a:srgbClr val="FFFFFF"/>
                </a:solidFill>
                <a:latin typeface="Roboto Slab Regular"/>
                <a:ea typeface="Roboto Slab Regular"/>
                <a:cs typeface="Roboto Slab Regular"/>
                <a:sym typeface="Roboto Slab Regular"/>
              </a:rPr>
              <a:t> and sign in to your account. (if you haven’t created one, go ahead and do that now because we will be using it a lot for programming practice and you may want to access these files later!)</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Open up a new program and select Python as your language. Feel free to name the program whatever you like!</a:t>
            </a:r>
            <a:endParaRPr sz="1200">
              <a:solidFill>
                <a:srgbClr val="FFFFFF"/>
              </a:solidFill>
              <a:latin typeface="Roboto Slab Regular"/>
              <a:ea typeface="Roboto Slab Regular"/>
              <a:cs typeface="Roboto Slab Regular"/>
              <a:sym typeface="Roboto Slab Regular"/>
            </a:endParaRPr>
          </a:p>
          <a:p>
            <a:pPr indent="0" lvl="0" marL="0" rtl="0" algn="l">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rtl="0" algn="l">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rtl="0" algn="l">
              <a:lnSpc>
                <a:spcPct val="115000"/>
              </a:lnSpc>
              <a:spcBef>
                <a:spcPts val="1600"/>
              </a:spcBef>
              <a:spcAft>
                <a:spcPts val="0"/>
              </a:spcAft>
              <a:buNone/>
            </a:pPr>
            <a:r>
              <a:t/>
            </a:r>
            <a:endParaRPr sz="1200">
              <a:solidFill>
                <a:schemeClr val="lt1"/>
              </a:solidFill>
              <a:latin typeface="Roboto Slab Regular"/>
              <a:ea typeface="Roboto Slab Regular"/>
              <a:cs typeface="Roboto Slab Regular"/>
              <a:sym typeface="Roboto Slab Regular"/>
            </a:endParaRPr>
          </a:p>
          <a:p>
            <a:pPr indent="-304800" lvl="0" marL="457200" rtl="0" algn="l">
              <a:lnSpc>
                <a:spcPct val="115000"/>
              </a:lnSpc>
              <a:spcBef>
                <a:spcPts val="1600"/>
              </a:spcBef>
              <a:spcAft>
                <a:spcPts val="0"/>
              </a:spcAft>
              <a:buClr>
                <a:schemeClr val="lt1"/>
              </a:buClr>
              <a:buSzPts val="1200"/>
              <a:buFont typeface="Roboto Slab Regular"/>
              <a:buChar char="●"/>
            </a:pPr>
            <a:r>
              <a:rPr lang="es" sz="1200">
                <a:solidFill>
                  <a:schemeClr val="lt1"/>
                </a:solidFill>
                <a:latin typeface="Roboto Slab Regular"/>
                <a:ea typeface="Roboto Slab Regular"/>
                <a:cs typeface="Roboto Slab Regular"/>
                <a:sym typeface="Roboto Slab Regular"/>
              </a:rPr>
              <a:t>Go ahead and type in the following code above into your file, and we are going to talk about what these functions do. Then we will let you go ahead and print out similar functions for different types of data types.</a:t>
            </a:r>
            <a:endParaRPr sz="1200">
              <a:solidFill>
                <a:schemeClr val="lt1"/>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chemeClr val="lt1"/>
              </a:buClr>
              <a:buSzPts val="1200"/>
              <a:buFont typeface="Roboto Slab"/>
              <a:buChar char="●"/>
            </a:pPr>
            <a:r>
              <a:rPr b="1" lang="es" sz="1200">
                <a:solidFill>
                  <a:schemeClr val="lt1"/>
                </a:solidFill>
                <a:latin typeface="Roboto Slab"/>
                <a:ea typeface="Roboto Slab"/>
                <a:cs typeface="Roboto Slab"/>
                <a:sym typeface="Roboto Slab"/>
              </a:rPr>
              <a:t>Practice: Type in a function that will print out the datatype for a variable that has the value of </a:t>
            </a:r>
            <a:r>
              <a:rPr lang="es" sz="1200">
                <a:solidFill>
                  <a:schemeClr val="lt1"/>
                </a:solidFill>
                <a:latin typeface="Roboto Mono Regular"/>
                <a:ea typeface="Roboto Mono Regular"/>
                <a:cs typeface="Roboto Mono Regular"/>
                <a:sym typeface="Roboto Mono Regular"/>
              </a:rPr>
              <a:t>2j+4</a:t>
            </a:r>
            <a:endParaRPr sz="1200">
              <a:solidFill>
                <a:schemeClr val="lt1"/>
              </a:solidFill>
              <a:latin typeface="Roboto Mono Regular"/>
              <a:ea typeface="Roboto Mono Regular"/>
              <a:cs typeface="Roboto Mono Regular"/>
              <a:sym typeface="Roboto Mono Regular"/>
            </a:endParaRPr>
          </a:p>
          <a:p>
            <a:pPr indent="-304800" lvl="0" marL="4572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Challenge: Can you type a function that adds up the values of these 3 data types? (Hint: it’s 1 line of code!)</a:t>
            </a:r>
            <a:endParaRPr b="1" sz="1200">
              <a:solidFill>
                <a:srgbClr val="FFFFFF"/>
              </a:solidFill>
              <a:latin typeface="Roboto Slab"/>
              <a:ea typeface="Roboto Slab"/>
              <a:cs typeface="Roboto Slab"/>
              <a:sym typeface="Roboto Slab"/>
            </a:endParaRPr>
          </a:p>
          <a:p>
            <a:pPr indent="0" lvl="0" marL="0" rtl="0" algn="l">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rtl="0" algn="l">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sp>
        <p:nvSpPr>
          <p:cNvPr id="271" name="Google Shape;271;p31"/>
          <p:cNvSpPr txBox="1"/>
          <p:nvPr/>
        </p:nvSpPr>
        <p:spPr>
          <a:xfrm>
            <a:off x="1954350" y="1724425"/>
            <a:ext cx="4753800" cy="12087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rgbClr val="ECEFF1"/>
                </a:solidFill>
                <a:latin typeface="Roboto Mono"/>
                <a:ea typeface="Roboto Mono"/>
                <a:cs typeface="Roboto Mono"/>
                <a:sym typeface="Roboto Mono"/>
              </a:rPr>
              <a:t>a = </a:t>
            </a:r>
            <a:r>
              <a:rPr lang="es" sz="1600">
                <a:solidFill>
                  <a:srgbClr val="FBC02D"/>
                </a:solidFill>
                <a:latin typeface="Roboto Mono"/>
                <a:ea typeface="Roboto Mono"/>
                <a:cs typeface="Roboto Mono"/>
                <a:sym typeface="Roboto Mono"/>
              </a:rPr>
              <a:t>5</a:t>
            </a:r>
            <a:endParaRPr sz="16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600">
                <a:solidFill>
                  <a:srgbClr val="ECEFF1"/>
                </a:solidFill>
                <a:latin typeface="Roboto Mono"/>
                <a:ea typeface="Roboto Mono"/>
                <a:cs typeface="Roboto Mono"/>
                <a:sym typeface="Roboto Mono"/>
              </a:rPr>
              <a:t>print(</a:t>
            </a:r>
            <a:r>
              <a:rPr lang="es" sz="1600">
                <a:solidFill>
                  <a:srgbClr val="9CCC65"/>
                </a:solidFill>
                <a:latin typeface="Roboto Mono"/>
                <a:ea typeface="Roboto Mono"/>
                <a:cs typeface="Roboto Mono"/>
                <a:sym typeface="Roboto Mono"/>
              </a:rPr>
              <a:t>"Type of a: "</a:t>
            </a:r>
            <a:r>
              <a:rPr lang="es" sz="1600">
                <a:solidFill>
                  <a:srgbClr val="ECEFF1"/>
                </a:solidFill>
                <a:latin typeface="Roboto Mono"/>
                <a:ea typeface="Roboto Mono"/>
                <a:cs typeface="Roboto Mono"/>
                <a:sym typeface="Roboto Mono"/>
              </a:rPr>
              <a:t>, type(a))</a:t>
            </a:r>
            <a:endParaRPr sz="16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600">
                <a:solidFill>
                  <a:srgbClr val="ECEFF1"/>
                </a:solidFill>
                <a:latin typeface="Roboto Mono"/>
                <a:ea typeface="Roboto Mono"/>
                <a:cs typeface="Roboto Mono"/>
                <a:sym typeface="Roboto Mono"/>
              </a:rPr>
              <a:t>b = </a:t>
            </a:r>
            <a:r>
              <a:rPr lang="es" sz="1600">
                <a:solidFill>
                  <a:srgbClr val="FBC02D"/>
                </a:solidFill>
                <a:latin typeface="Roboto Mono"/>
                <a:ea typeface="Roboto Mono"/>
                <a:cs typeface="Roboto Mono"/>
                <a:sym typeface="Roboto Mono"/>
              </a:rPr>
              <a:t>5.0</a:t>
            </a:r>
            <a:endParaRPr sz="16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600">
                <a:solidFill>
                  <a:srgbClr val="ECEFF1"/>
                </a:solidFill>
                <a:latin typeface="Roboto Mono"/>
                <a:ea typeface="Roboto Mono"/>
                <a:cs typeface="Roboto Mono"/>
                <a:sym typeface="Roboto Mono"/>
              </a:rPr>
              <a:t>print(</a:t>
            </a:r>
            <a:r>
              <a:rPr lang="es" sz="1600">
                <a:solidFill>
                  <a:srgbClr val="9CCC65"/>
                </a:solidFill>
                <a:latin typeface="Roboto Mono"/>
                <a:ea typeface="Roboto Mono"/>
                <a:cs typeface="Roboto Mono"/>
                <a:sym typeface="Roboto Mono"/>
              </a:rPr>
              <a:t>"Type of b: "</a:t>
            </a:r>
            <a:r>
              <a:rPr lang="es" sz="1600">
                <a:solidFill>
                  <a:srgbClr val="ECEFF1"/>
                </a:solidFill>
                <a:latin typeface="Roboto Mono"/>
                <a:ea typeface="Roboto Mono"/>
                <a:cs typeface="Roboto Mono"/>
                <a:sym typeface="Roboto Mono"/>
              </a:rPr>
              <a:t>, type(b))</a:t>
            </a:r>
            <a:endParaRPr sz="16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Clr>
                <a:schemeClr val="dk1"/>
              </a:buClr>
              <a:buSzPts val="1100"/>
              <a:buFont typeface="Arial"/>
              <a:buNone/>
            </a:pPr>
            <a:r>
              <a:t/>
            </a:r>
            <a:endParaRPr sz="1600">
              <a:solidFill>
                <a:srgbClr val="ECEFF1"/>
              </a:solidFill>
              <a:latin typeface="Roboto Mono"/>
              <a:ea typeface="Roboto Mono"/>
              <a:cs typeface="Roboto Mono"/>
              <a:sym typeface="Roboto Mono"/>
            </a:endParaRPr>
          </a:p>
          <a:p>
            <a:pPr indent="0" lvl="0" marL="0" rtl="0" algn="l">
              <a:spcBef>
                <a:spcPts val="0"/>
              </a:spcBef>
              <a:spcAft>
                <a:spcPts val="0"/>
              </a:spcAft>
              <a:buNone/>
            </a:pPr>
            <a:r>
              <a:t/>
            </a:r>
            <a:endParaRPr sz="1600">
              <a:solidFill>
                <a:srgbClr val="ECEFF1"/>
              </a:solidFill>
              <a:latin typeface="Roboto Mono"/>
              <a:ea typeface="Roboto Mono"/>
              <a:cs typeface="Roboto Mono"/>
              <a:sym typeface="Roboto Mon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2"/>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Booleans</a:t>
            </a:r>
            <a:endParaRPr sz="1800">
              <a:solidFill>
                <a:srgbClr val="FFFFFF"/>
              </a:solidFill>
              <a:latin typeface="Squada One"/>
              <a:ea typeface="Squada One"/>
              <a:cs typeface="Squada One"/>
              <a:sym typeface="Squada One"/>
            </a:endParaRPr>
          </a:p>
        </p:txBody>
      </p:sp>
      <p:sp>
        <p:nvSpPr>
          <p:cNvPr id="277" name="Google Shape;277;p32"/>
          <p:cNvSpPr txBox="1"/>
          <p:nvPr/>
        </p:nvSpPr>
        <p:spPr>
          <a:xfrm>
            <a:off x="186600" y="787225"/>
            <a:ext cx="4211700" cy="4278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If you have worked with programming </a:t>
            </a:r>
            <a:r>
              <a:rPr lang="es" sz="1200">
                <a:solidFill>
                  <a:srgbClr val="FFFFFF"/>
                </a:solidFill>
                <a:latin typeface="Roboto Slab Regular"/>
                <a:ea typeface="Roboto Slab Regular"/>
                <a:cs typeface="Roboto Slab Regular"/>
                <a:sym typeface="Roboto Slab Regular"/>
              </a:rPr>
              <a:t>languages</a:t>
            </a:r>
            <a:r>
              <a:rPr lang="es" sz="1200">
                <a:solidFill>
                  <a:srgbClr val="FFFFFF"/>
                </a:solidFill>
                <a:latin typeface="Roboto Slab Regular"/>
                <a:ea typeface="Roboto Slab Regular"/>
                <a:cs typeface="Roboto Slab Regular"/>
                <a:sym typeface="Roboto Slab Regular"/>
              </a:rPr>
              <a:t> in the past, this concept may be very familiar! </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u="sng">
                <a:solidFill>
                  <a:schemeClr val="hlink"/>
                </a:solidFill>
                <a:latin typeface="Roboto Slab Regular"/>
                <a:ea typeface="Roboto Slab Regular"/>
                <a:cs typeface="Roboto Slab Regular"/>
                <a:sym typeface="Roboto Slab Regular"/>
                <a:hlinkClick r:id="rId3"/>
              </a:rPr>
              <a:t>Booleans </a:t>
            </a:r>
            <a:r>
              <a:rPr lang="es" sz="1200">
                <a:solidFill>
                  <a:srgbClr val="FFFFFF"/>
                </a:solidFill>
                <a:latin typeface="Roboto Slab Regular"/>
                <a:ea typeface="Roboto Slab Regular"/>
                <a:cs typeface="Roboto Slab Regular"/>
                <a:sym typeface="Roboto Slab Regular"/>
              </a:rPr>
              <a:t>are simply the keywords ‘True’ and ‘False’ in Python</a:t>
            </a:r>
            <a:endParaRPr sz="1200">
              <a:solidFill>
                <a:srgbClr val="FFFFFF"/>
              </a:solidFill>
              <a:latin typeface="Roboto Slab Regular"/>
              <a:ea typeface="Roboto Slab Regular"/>
              <a:cs typeface="Roboto Slab Regular"/>
              <a:sym typeface="Roboto Slab Regular"/>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It is important that these words when you type them are capitalized, if not, you will get an error in your code because Python doesn’t </a:t>
            </a:r>
            <a:r>
              <a:rPr lang="es" sz="1200">
                <a:solidFill>
                  <a:srgbClr val="FFFFFF"/>
                </a:solidFill>
                <a:latin typeface="Roboto Slab Regular"/>
                <a:ea typeface="Roboto Slab Regular"/>
                <a:cs typeface="Roboto Slab Regular"/>
                <a:sym typeface="Roboto Slab Regular"/>
              </a:rPr>
              <a:t>know what</a:t>
            </a:r>
            <a:r>
              <a:rPr lang="es" sz="1200">
                <a:solidFill>
                  <a:srgbClr val="FFFFFF"/>
                </a:solidFill>
                <a:latin typeface="Roboto Slab Regular"/>
                <a:ea typeface="Roboto Slab Regular"/>
                <a:cs typeface="Roboto Slab Regular"/>
                <a:sym typeface="Roboto Slab Regular"/>
              </a:rPr>
              <a:t> you are </a:t>
            </a:r>
            <a:r>
              <a:rPr lang="es" sz="1200">
                <a:solidFill>
                  <a:srgbClr val="FFFFFF"/>
                </a:solidFill>
                <a:latin typeface="Roboto Slab Regular"/>
                <a:ea typeface="Roboto Slab Regular"/>
                <a:cs typeface="Roboto Slab Regular"/>
                <a:sym typeface="Roboto Slab Regular"/>
              </a:rPr>
              <a:t>referring</a:t>
            </a:r>
            <a:r>
              <a:rPr lang="es" sz="1200">
                <a:solidFill>
                  <a:srgbClr val="FFFFFF"/>
                </a:solidFill>
                <a:latin typeface="Roboto Slab Regular"/>
                <a:ea typeface="Roboto Slab Regular"/>
                <a:cs typeface="Roboto Slab Regular"/>
                <a:sym typeface="Roboto Slab Regular"/>
              </a:rPr>
              <a:t> to! </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Booleans also include the various </a:t>
            </a:r>
            <a:r>
              <a:rPr lang="es" sz="1200" u="sng">
                <a:solidFill>
                  <a:schemeClr val="hlink"/>
                </a:solidFill>
                <a:latin typeface="Roboto Slab Regular"/>
                <a:ea typeface="Roboto Slab Regular"/>
                <a:cs typeface="Roboto Slab Regular"/>
                <a:sym typeface="Roboto Slab Regular"/>
                <a:hlinkClick r:id="rId4"/>
              </a:rPr>
              <a:t>comparison operators</a:t>
            </a:r>
            <a:r>
              <a:rPr lang="es" sz="1200">
                <a:solidFill>
                  <a:srgbClr val="FFFFFF"/>
                </a:solidFill>
                <a:latin typeface="Roboto Slab Regular"/>
                <a:ea typeface="Roboto Slab Regular"/>
                <a:cs typeface="Roboto Slab Regular"/>
                <a:sym typeface="Roboto Slab Regular"/>
              </a:rPr>
              <a:t> Python includes</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 (Equal To)</a:t>
            </a:r>
            <a:endParaRPr sz="1200">
              <a:solidFill>
                <a:srgbClr val="FFFFFF"/>
              </a:solidFill>
              <a:latin typeface="Roboto Slab Regular"/>
              <a:ea typeface="Roboto Slab Regular"/>
              <a:cs typeface="Roboto Slab Regular"/>
              <a:sym typeface="Roboto Slab Regular"/>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Make note of the double equals, remember, one equals is used for variables!</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 (Not Equal To)</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&lt; (Less Than)</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&gt; (Greater Than)</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&lt;= (Less than or equal to)</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&gt;= (Greater than or equal to)</a:t>
            </a:r>
            <a:endParaRPr sz="1200">
              <a:solidFill>
                <a:srgbClr val="FFFFFF"/>
              </a:solidFill>
              <a:latin typeface="Roboto Slab Regular"/>
              <a:ea typeface="Roboto Slab Regular"/>
              <a:cs typeface="Roboto Slab Regular"/>
              <a:sym typeface="Roboto Slab Regular"/>
            </a:endParaRPr>
          </a:p>
        </p:txBody>
      </p:sp>
      <p:sp>
        <p:nvSpPr>
          <p:cNvPr id="278" name="Google Shape;278;p32"/>
          <p:cNvSpPr/>
          <p:nvPr/>
        </p:nvSpPr>
        <p:spPr>
          <a:xfrm>
            <a:off x="1219793" y="298520"/>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2"/>
          <p:cNvSpPr txBox="1"/>
          <p:nvPr/>
        </p:nvSpPr>
        <p:spPr>
          <a:xfrm>
            <a:off x="5001175" y="217575"/>
            <a:ext cx="3494700" cy="8706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in_quarantine = </a:t>
            </a:r>
            <a:r>
              <a:rPr lang="es" sz="1900">
                <a:solidFill>
                  <a:srgbClr val="4DD0E1"/>
                </a:solidFill>
                <a:latin typeface="Roboto Mono"/>
                <a:ea typeface="Roboto Mono"/>
                <a:cs typeface="Roboto Mono"/>
                <a:sym typeface="Roboto Mono"/>
              </a:rPr>
              <a:t>True</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can_go_outside = </a:t>
            </a:r>
            <a:r>
              <a:rPr lang="es" sz="1900">
                <a:solidFill>
                  <a:srgbClr val="4DD0E1"/>
                </a:solidFill>
                <a:latin typeface="Roboto Mono"/>
                <a:ea typeface="Roboto Mono"/>
                <a:cs typeface="Roboto Mono"/>
                <a:sym typeface="Roboto Mono"/>
              </a:rPr>
              <a:t>False</a:t>
            </a:r>
            <a:endParaRPr sz="1900">
              <a:solidFill>
                <a:srgbClr val="4DD0E1"/>
              </a:solidFill>
              <a:latin typeface="Roboto Mono"/>
              <a:ea typeface="Roboto Mono"/>
              <a:cs typeface="Roboto Mono"/>
              <a:sym typeface="Roboto Mono"/>
            </a:endParaRPr>
          </a:p>
        </p:txBody>
      </p:sp>
      <p:sp>
        <p:nvSpPr>
          <p:cNvPr id="280" name="Google Shape;280;p32"/>
          <p:cNvSpPr txBox="1"/>
          <p:nvPr/>
        </p:nvSpPr>
        <p:spPr>
          <a:xfrm>
            <a:off x="5001175" y="1551100"/>
            <a:ext cx="3494700" cy="32397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numx = </a:t>
            </a:r>
            <a:r>
              <a:rPr lang="es" sz="1900">
                <a:solidFill>
                  <a:srgbClr val="FBC02D"/>
                </a:solidFill>
                <a:latin typeface="Roboto Mono"/>
                <a:ea typeface="Roboto Mono"/>
                <a:cs typeface="Roboto Mono"/>
                <a:sym typeface="Roboto Mono"/>
              </a:rPr>
              <a:t>7</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numy = </a:t>
            </a:r>
            <a:r>
              <a:rPr lang="es" sz="1900">
                <a:solidFill>
                  <a:srgbClr val="FBC02D"/>
                </a:solidFill>
                <a:latin typeface="Roboto Mono"/>
                <a:ea typeface="Roboto Mono"/>
                <a:cs typeface="Roboto Mono"/>
                <a:sym typeface="Roboto Mono"/>
              </a:rPr>
              <a:t>11</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(numx &lt; numy) </a:t>
            </a:r>
            <a:r>
              <a:rPr lang="es" sz="1900">
                <a:solidFill>
                  <a:srgbClr val="F06292"/>
                </a:solidFill>
                <a:latin typeface="Roboto Mono"/>
                <a:ea typeface="Roboto Mono"/>
                <a:cs typeface="Roboto Mono"/>
                <a:sym typeface="Roboto Mono"/>
              </a:rPr>
              <a:t>#True</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(numx == numy) </a:t>
            </a:r>
            <a:r>
              <a:rPr lang="es" sz="1900">
                <a:solidFill>
                  <a:srgbClr val="F06292"/>
                </a:solidFill>
                <a:latin typeface="Roboto Mono"/>
                <a:ea typeface="Roboto Mono"/>
                <a:cs typeface="Roboto Mono"/>
                <a:sym typeface="Roboto Mono"/>
              </a:rPr>
              <a:t>#False</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(numx != numy) </a:t>
            </a:r>
            <a:r>
              <a:rPr lang="es" sz="1900">
                <a:solidFill>
                  <a:srgbClr val="F06292"/>
                </a:solidFill>
                <a:latin typeface="Roboto Mono"/>
                <a:ea typeface="Roboto Mono"/>
                <a:cs typeface="Roboto Mono"/>
                <a:sym typeface="Roboto Mono"/>
              </a:rPr>
              <a:t>#True</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(numx &gt;= numy) </a:t>
            </a:r>
            <a:r>
              <a:rPr lang="es" sz="1900">
                <a:solidFill>
                  <a:srgbClr val="F06292"/>
                </a:solidFill>
                <a:latin typeface="Roboto Mono"/>
                <a:ea typeface="Roboto Mono"/>
                <a:cs typeface="Roboto Mono"/>
                <a:sym typeface="Roboto Mono"/>
              </a:rPr>
              <a:t>#False</a:t>
            </a:r>
            <a:endParaRPr sz="1900">
              <a:solidFill>
                <a:srgbClr val="F06292"/>
              </a:solidFill>
              <a:latin typeface="Roboto Mono"/>
              <a:ea typeface="Roboto Mono"/>
              <a:cs typeface="Roboto Mono"/>
              <a:sym typeface="Roboto Mon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3"/>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Strings</a:t>
            </a:r>
            <a:endParaRPr sz="1800">
              <a:solidFill>
                <a:srgbClr val="FFFFFF"/>
              </a:solidFill>
              <a:latin typeface="Squada One"/>
              <a:ea typeface="Squada One"/>
              <a:cs typeface="Squada One"/>
              <a:sym typeface="Squada One"/>
            </a:endParaRPr>
          </a:p>
        </p:txBody>
      </p:sp>
      <p:sp>
        <p:nvSpPr>
          <p:cNvPr id="286" name="Google Shape;286;p33"/>
          <p:cNvSpPr txBox="1"/>
          <p:nvPr/>
        </p:nvSpPr>
        <p:spPr>
          <a:xfrm>
            <a:off x="186600" y="787225"/>
            <a:ext cx="4211700" cy="40734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Slab"/>
              <a:buChar char="●"/>
            </a:pPr>
            <a:r>
              <a:rPr lang="es" sz="1200">
                <a:solidFill>
                  <a:srgbClr val="FFFFFF"/>
                </a:solidFill>
                <a:latin typeface="Roboto Slab Regular"/>
                <a:ea typeface="Roboto Slab Regular"/>
                <a:cs typeface="Roboto Slab Regular"/>
                <a:sym typeface="Roboto Slab Regular"/>
              </a:rPr>
              <a:t>Probably one of the most used data types in all of coding - </a:t>
            </a:r>
            <a:r>
              <a:rPr lang="es" sz="1200" u="sng">
                <a:solidFill>
                  <a:schemeClr val="hlink"/>
                </a:solidFill>
                <a:latin typeface="Roboto Slab Regular"/>
                <a:ea typeface="Roboto Slab Regular"/>
                <a:cs typeface="Roboto Slab Regular"/>
                <a:sym typeface="Roboto Slab Regular"/>
                <a:hlinkClick r:id="rId3"/>
              </a:rPr>
              <a:t>strings </a:t>
            </a:r>
            <a:r>
              <a:rPr lang="es" sz="1200">
                <a:solidFill>
                  <a:srgbClr val="FFFFFF"/>
                </a:solidFill>
                <a:latin typeface="Roboto Slab Regular"/>
                <a:ea typeface="Roboto Slab Regular"/>
                <a:cs typeface="Roboto Slab Regular"/>
                <a:sym typeface="Roboto Slab Regular"/>
              </a:rPr>
              <a:t>are a fundamental part of any, any </a:t>
            </a:r>
            <a:r>
              <a:rPr lang="es" sz="1200">
                <a:solidFill>
                  <a:srgbClr val="FFFFFF"/>
                </a:solidFill>
                <a:latin typeface="Roboto Slab Regular"/>
                <a:ea typeface="Roboto Slab Regular"/>
                <a:cs typeface="Roboto Slab Regular"/>
                <a:sym typeface="Roboto Slab Regular"/>
              </a:rPr>
              <a:t>language</a:t>
            </a:r>
            <a:r>
              <a:rPr lang="es" sz="1200">
                <a:solidFill>
                  <a:srgbClr val="FFFFFF"/>
                </a:solidFill>
                <a:latin typeface="Roboto Slab Regular"/>
                <a:ea typeface="Roboto Slab Regular"/>
                <a:cs typeface="Roboto Slab Regular"/>
                <a:sym typeface="Roboto Slab Regular"/>
              </a:rPr>
              <a:t> you will ever use!</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From Python to C++, you will use strings</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Single and Double quotes do the same exact thing, but if you start with a single quote, you must end with a double quote and </a:t>
            </a:r>
            <a:r>
              <a:rPr lang="es" sz="1200">
                <a:solidFill>
                  <a:srgbClr val="FFFFFF"/>
                </a:solidFill>
                <a:latin typeface="Roboto Slab Regular"/>
                <a:ea typeface="Roboto Slab Regular"/>
                <a:cs typeface="Roboto Slab Regular"/>
                <a:sym typeface="Roboto Slab Regular"/>
              </a:rPr>
              <a:t>vice versa</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Strings are made up of </a:t>
            </a:r>
            <a:r>
              <a:rPr lang="es" sz="1200" u="sng">
                <a:solidFill>
                  <a:schemeClr val="hlink"/>
                </a:solidFill>
                <a:latin typeface="Roboto Slab Regular"/>
                <a:ea typeface="Roboto Slab Regular"/>
                <a:cs typeface="Roboto Slab Regular"/>
                <a:sym typeface="Roboto Slab Regular"/>
                <a:hlinkClick r:id="rId4"/>
              </a:rPr>
              <a:t>Unicode </a:t>
            </a:r>
            <a:r>
              <a:rPr lang="es" sz="1200">
                <a:solidFill>
                  <a:srgbClr val="FFFFFF"/>
                </a:solidFill>
                <a:latin typeface="Roboto Slab Regular"/>
                <a:ea typeface="Roboto Slab Regular"/>
                <a:cs typeface="Roboto Slab Regular"/>
                <a:sym typeface="Roboto Slab Regular"/>
              </a:rPr>
              <a:t>characters:</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These Unicode characters relate back to Binary, which we won’t go over here (many of you might be very familiar with it already!) </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Like you will see with dictionaries in just a few slides, you can splice strings</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This allows us to grab specific characters from a string and use it for something else</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Indexing starts at 0</a:t>
            </a:r>
            <a:r>
              <a:rPr lang="es" sz="1200">
                <a:solidFill>
                  <a:srgbClr val="FFFFFF"/>
                </a:solidFill>
                <a:latin typeface="Roboto Slab Regular"/>
                <a:ea typeface="Roboto Slab Regular"/>
                <a:cs typeface="Roboto Slab Regular"/>
                <a:sym typeface="Roboto Slab Regular"/>
              </a:rPr>
              <a:t>, not one, this is super important for all program languages </a:t>
            </a:r>
            <a:endParaRPr sz="1200">
              <a:solidFill>
                <a:srgbClr val="FFFFFF"/>
              </a:solidFill>
              <a:latin typeface="Roboto Slab Regular"/>
              <a:ea typeface="Roboto Slab Regular"/>
              <a:cs typeface="Roboto Slab Regular"/>
              <a:sym typeface="Roboto Slab Regular"/>
            </a:endParaRPr>
          </a:p>
          <a:p>
            <a:pPr indent="0" lvl="0" marL="914400" rtl="0" algn="l">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grpSp>
        <p:nvGrpSpPr>
          <p:cNvPr id="287" name="Google Shape;287;p33"/>
          <p:cNvGrpSpPr/>
          <p:nvPr/>
        </p:nvGrpSpPr>
        <p:grpSpPr>
          <a:xfrm>
            <a:off x="961112" y="299383"/>
            <a:ext cx="333562" cy="330991"/>
            <a:chOff x="-50524250" y="2686150"/>
            <a:chExt cx="301675" cy="299350"/>
          </a:xfrm>
        </p:grpSpPr>
        <p:sp>
          <p:nvSpPr>
            <p:cNvPr id="288" name="Google Shape;288;p33"/>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3"/>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3"/>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3"/>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3"/>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3"/>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33"/>
          <p:cNvSpPr txBox="1"/>
          <p:nvPr/>
        </p:nvSpPr>
        <p:spPr>
          <a:xfrm>
            <a:off x="4874650" y="483475"/>
            <a:ext cx="3927000" cy="14763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9CCC65"/>
                </a:solidFill>
                <a:latin typeface="Roboto Mono"/>
                <a:ea typeface="Roboto Mono"/>
                <a:cs typeface="Roboto Mono"/>
                <a:sym typeface="Roboto Mono"/>
              </a:rPr>
              <a:t>"Today is Fillip's Birthday everyone!"</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9CCC65"/>
                </a:solidFill>
                <a:latin typeface="Roboto Mono"/>
                <a:ea typeface="Roboto Mono"/>
                <a:cs typeface="Roboto Mono"/>
                <a:sym typeface="Roboto Mono"/>
              </a:rPr>
              <a:t>"Make sure to wish him Happy Birthday!"</a:t>
            </a:r>
            <a:endParaRPr sz="1900">
              <a:solidFill>
                <a:srgbClr val="9CCC65"/>
              </a:solidFill>
              <a:latin typeface="Roboto Mono"/>
              <a:ea typeface="Roboto Mono"/>
              <a:cs typeface="Roboto Mono"/>
              <a:sym typeface="Roboto Mono"/>
            </a:endParaRPr>
          </a:p>
        </p:txBody>
      </p:sp>
      <p:sp>
        <p:nvSpPr>
          <p:cNvPr id="295" name="Google Shape;295;p33"/>
          <p:cNvSpPr txBox="1"/>
          <p:nvPr/>
        </p:nvSpPr>
        <p:spPr>
          <a:xfrm>
            <a:off x="4874650" y="2157875"/>
            <a:ext cx="3927000" cy="4812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birthday = </a:t>
            </a:r>
            <a:r>
              <a:rPr lang="es" sz="1900">
                <a:solidFill>
                  <a:srgbClr val="9CCC65"/>
                </a:solidFill>
                <a:latin typeface="Roboto Mono"/>
                <a:ea typeface="Roboto Mono"/>
                <a:cs typeface="Roboto Mono"/>
                <a:sym typeface="Roboto Mono"/>
              </a:rPr>
              <a:t>"October 5th"</a:t>
            </a:r>
            <a:endParaRPr sz="1900">
              <a:solidFill>
                <a:srgbClr val="9CCC65"/>
              </a:solidFill>
              <a:latin typeface="Roboto Mono"/>
              <a:ea typeface="Roboto Mono"/>
              <a:cs typeface="Roboto Mono"/>
              <a:sym typeface="Roboto Mono"/>
            </a:endParaRPr>
          </a:p>
        </p:txBody>
      </p:sp>
      <p:sp>
        <p:nvSpPr>
          <p:cNvPr id="296" name="Google Shape;296;p33"/>
          <p:cNvSpPr txBox="1"/>
          <p:nvPr/>
        </p:nvSpPr>
        <p:spPr>
          <a:xfrm>
            <a:off x="4730550" y="2777250"/>
            <a:ext cx="4211700" cy="2226900"/>
          </a:xfrm>
          <a:prstGeom prst="rect">
            <a:avLst/>
          </a:prstGeom>
          <a:solidFill>
            <a:srgbClr val="212121"/>
          </a:solidFill>
          <a:ln cap="flat" cmpd="sng" w="2857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600">
                <a:solidFill>
                  <a:srgbClr val="ECEFF1"/>
                </a:solidFill>
                <a:latin typeface="Roboto Mono"/>
                <a:ea typeface="Roboto Mono"/>
                <a:cs typeface="Roboto Mono"/>
                <a:sym typeface="Roboto Mono"/>
              </a:rPr>
              <a:t>alphabet = </a:t>
            </a:r>
            <a:r>
              <a:rPr lang="es" sz="1600">
                <a:solidFill>
                  <a:srgbClr val="9CCC65"/>
                </a:solidFill>
                <a:latin typeface="Roboto Mono"/>
                <a:ea typeface="Roboto Mono"/>
                <a:cs typeface="Roboto Mono"/>
                <a:sym typeface="Roboto Mono"/>
              </a:rPr>
              <a:t>"abcdefghijk"</a:t>
            </a:r>
            <a:endParaRPr sz="16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600">
                <a:solidFill>
                  <a:srgbClr val="ECEFF1"/>
                </a:solidFill>
                <a:latin typeface="Roboto Mono"/>
                <a:ea typeface="Roboto Mono"/>
                <a:cs typeface="Roboto Mono"/>
                <a:sym typeface="Roboto Mono"/>
              </a:rPr>
              <a:t>letter_a = alphabet[</a:t>
            </a:r>
            <a:r>
              <a:rPr lang="es" sz="1600">
                <a:solidFill>
                  <a:srgbClr val="FBC02D"/>
                </a:solidFill>
                <a:latin typeface="Roboto Mono"/>
                <a:ea typeface="Roboto Mono"/>
                <a:cs typeface="Roboto Mono"/>
                <a:sym typeface="Roboto Mono"/>
              </a:rPr>
              <a:t>0</a:t>
            </a:r>
            <a:r>
              <a:rPr lang="es" sz="1600">
                <a:solidFill>
                  <a:srgbClr val="ECEFF1"/>
                </a:solidFill>
                <a:latin typeface="Roboto Mono"/>
                <a:ea typeface="Roboto Mono"/>
                <a:cs typeface="Roboto Mono"/>
                <a:sym typeface="Roboto Mono"/>
              </a:rPr>
              <a:t>]</a:t>
            </a:r>
            <a:endParaRPr sz="16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600">
                <a:solidFill>
                  <a:srgbClr val="ECEFF1"/>
                </a:solidFill>
                <a:latin typeface="Roboto Mono"/>
                <a:ea typeface="Roboto Mono"/>
                <a:cs typeface="Roboto Mono"/>
                <a:sym typeface="Roboto Mono"/>
              </a:rPr>
              <a:t>letter_unknown = alphabet [</a:t>
            </a:r>
            <a:r>
              <a:rPr lang="es" sz="1600">
                <a:solidFill>
                  <a:srgbClr val="FBC02D"/>
                </a:solidFill>
                <a:latin typeface="Roboto Mono"/>
                <a:ea typeface="Roboto Mono"/>
                <a:cs typeface="Roboto Mono"/>
                <a:sym typeface="Roboto Mono"/>
              </a:rPr>
              <a:t>4</a:t>
            </a:r>
            <a:r>
              <a:rPr lang="es" sz="1600">
                <a:solidFill>
                  <a:srgbClr val="ECEFF1"/>
                </a:solidFill>
                <a:latin typeface="Roboto Mono"/>
                <a:ea typeface="Roboto Mono"/>
                <a:cs typeface="Roboto Mono"/>
                <a:sym typeface="Roboto Mono"/>
              </a:rPr>
              <a:t>]</a:t>
            </a:r>
            <a:endParaRPr sz="16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600">
                <a:solidFill>
                  <a:srgbClr val="4DD0E1"/>
                </a:solidFill>
                <a:latin typeface="Roboto Mono"/>
                <a:ea typeface="Roboto Mono"/>
                <a:cs typeface="Roboto Mono"/>
                <a:sym typeface="Roboto Mono"/>
              </a:rPr>
              <a:t>print</a:t>
            </a:r>
            <a:r>
              <a:rPr lang="es" sz="1600">
                <a:solidFill>
                  <a:srgbClr val="ECEFF1"/>
                </a:solidFill>
                <a:latin typeface="Roboto Mono"/>
                <a:ea typeface="Roboto Mono"/>
                <a:cs typeface="Roboto Mono"/>
                <a:sym typeface="Roboto Mono"/>
              </a:rPr>
              <a:t>(letter_a) </a:t>
            </a:r>
            <a:r>
              <a:rPr lang="es" sz="1600">
                <a:solidFill>
                  <a:srgbClr val="F06292"/>
                </a:solidFill>
                <a:latin typeface="Roboto Mono"/>
                <a:ea typeface="Roboto Mono"/>
                <a:cs typeface="Roboto Mono"/>
                <a:sym typeface="Roboto Mono"/>
              </a:rPr>
              <a:t>#a</a:t>
            </a:r>
            <a:endParaRPr sz="16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600">
                <a:solidFill>
                  <a:srgbClr val="4DD0E1"/>
                </a:solidFill>
                <a:latin typeface="Roboto Mono"/>
                <a:ea typeface="Roboto Mono"/>
                <a:cs typeface="Roboto Mono"/>
                <a:sym typeface="Roboto Mono"/>
              </a:rPr>
              <a:t>print</a:t>
            </a:r>
            <a:r>
              <a:rPr lang="es" sz="1600">
                <a:solidFill>
                  <a:srgbClr val="ECEFF1"/>
                </a:solidFill>
                <a:latin typeface="Roboto Mono"/>
                <a:ea typeface="Roboto Mono"/>
                <a:cs typeface="Roboto Mono"/>
                <a:sym typeface="Roboto Mono"/>
              </a:rPr>
              <a:t>(letter_unknown) </a:t>
            </a:r>
            <a:r>
              <a:rPr lang="es" sz="1600">
                <a:solidFill>
                  <a:srgbClr val="F06292"/>
                </a:solidFill>
                <a:latin typeface="Roboto Mono"/>
                <a:ea typeface="Roboto Mono"/>
                <a:cs typeface="Roboto Mono"/>
                <a:sym typeface="Roboto Mono"/>
              </a:rPr>
              <a:t>#Which letter would this print?</a:t>
            </a:r>
            <a:endParaRPr sz="1600">
              <a:solidFill>
                <a:srgbClr val="F06292"/>
              </a:solidFill>
              <a:latin typeface="Roboto Mono"/>
              <a:ea typeface="Roboto Mono"/>
              <a:cs typeface="Roboto Mono"/>
              <a:sym typeface="Roboto Mono"/>
            </a:endParaRPr>
          </a:p>
          <a:p>
            <a:pPr indent="0" lvl="0" marL="0" rtl="0" algn="l">
              <a:lnSpc>
                <a:spcPct val="148026"/>
              </a:lnSpc>
              <a:spcBef>
                <a:spcPts val="0"/>
              </a:spcBef>
              <a:spcAft>
                <a:spcPts val="0"/>
              </a:spcAft>
              <a:buNone/>
            </a:pPr>
            <a:r>
              <a:t/>
            </a:r>
            <a:endParaRPr sz="1600">
              <a:solidFill>
                <a:srgbClr val="ECEFF1"/>
              </a:solidFill>
              <a:latin typeface="Roboto Mono"/>
              <a:ea typeface="Roboto Mono"/>
              <a:cs typeface="Roboto Mono"/>
              <a:sym typeface="Roboto Mono"/>
            </a:endParaRPr>
          </a:p>
        </p:txBody>
      </p:sp>
    </p:spTree>
  </p:cSld>
  <p:clrMapOvr>
    <a:masterClrMapping/>
  </p:clrMapOvr>
</p:sld>
</file>

<file path=ppt/theme/theme1.xml><?xml version="1.0" encoding="utf-8"?>
<a:theme xmlns:a="http://schemas.openxmlformats.org/drawingml/2006/main" xmlns:r="http://schemas.openxmlformats.org/officeDocument/2006/relationships" name="Data Wave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